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327" r:id="rId3"/>
    <p:sldId id="343" r:id="rId4"/>
    <p:sldId id="351" r:id="rId5"/>
    <p:sldId id="257" r:id="rId6"/>
    <p:sldId id="350" r:id="rId7"/>
    <p:sldId id="258" r:id="rId8"/>
    <p:sldId id="285" r:id="rId9"/>
    <p:sldId id="259" r:id="rId10"/>
    <p:sldId id="268" r:id="rId11"/>
    <p:sldId id="260" r:id="rId12"/>
    <p:sldId id="267" r:id="rId13"/>
    <p:sldId id="261" r:id="rId14"/>
    <p:sldId id="269" r:id="rId15"/>
    <p:sldId id="338" r:id="rId16"/>
    <p:sldId id="262" r:id="rId17"/>
    <p:sldId id="328" r:id="rId18"/>
    <p:sldId id="348" r:id="rId19"/>
    <p:sldId id="263" r:id="rId20"/>
    <p:sldId id="264" r:id="rId21"/>
    <p:sldId id="332" r:id="rId22"/>
    <p:sldId id="329" r:id="rId23"/>
    <p:sldId id="349" r:id="rId24"/>
    <p:sldId id="330" r:id="rId25"/>
    <p:sldId id="331" r:id="rId26"/>
    <p:sldId id="265" r:id="rId27"/>
    <p:sldId id="266" r:id="rId28"/>
    <p:sldId id="333" r:id="rId29"/>
    <p:sldId id="287" r:id="rId30"/>
    <p:sldId id="288" r:id="rId31"/>
    <p:sldId id="289" r:id="rId32"/>
    <p:sldId id="335" r:id="rId33"/>
    <p:sldId id="334" r:id="rId34"/>
    <p:sldId id="336" r:id="rId35"/>
    <p:sldId id="342" r:id="rId36"/>
    <p:sldId id="344" r:id="rId37"/>
    <p:sldId id="341" r:id="rId38"/>
    <p:sldId id="279" r:id="rId39"/>
    <p:sldId id="282" r:id="rId40"/>
    <p:sldId id="281" r:id="rId41"/>
    <p:sldId id="339" r:id="rId42"/>
    <p:sldId id="346" r:id="rId43"/>
    <p:sldId id="280" r:id="rId44"/>
    <p:sldId id="340" r:id="rId45"/>
    <p:sldId id="347" r:id="rId46"/>
    <p:sldId id="283" r:id="rId47"/>
    <p:sldId id="352" r:id="rId48"/>
    <p:sldId id="28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39"/>
    <p:restoredTop sz="94599"/>
  </p:normalViewPr>
  <p:slideViewPr>
    <p:cSldViewPr snapToGrid="0">
      <p:cViewPr varScale="1">
        <p:scale>
          <a:sx n="99" d="100"/>
          <a:sy n="99" d="100"/>
        </p:scale>
        <p:origin x="800"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FC241-2BF7-8642-9C30-38BD4E553E73}" type="datetimeFigureOut">
              <a:rPr lang="en-US" smtClean="0"/>
              <a:t>3/5/24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818D6-A3BF-F247-9479-53C379308306}" type="slidenum">
              <a:rPr lang="en-US" smtClean="0"/>
              <a:t>‹#›</a:t>
            </a:fld>
            <a:endParaRPr lang="en-US"/>
          </a:p>
        </p:txBody>
      </p:sp>
    </p:spTree>
    <p:extLst>
      <p:ext uri="{BB962C8B-B14F-4D97-AF65-F5344CB8AC3E}">
        <p14:creationId xmlns:p14="http://schemas.microsoft.com/office/powerpoint/2010/main" val="3738659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1</a:t>
            </a:fld>
            <a:endParaRPr lang="en-US"/>
          </a:p>
        </p:txBody>
      </p:sp>
    </p:spTree>
    <p:extLst>
      <p:ext uri="{BB962C8B-B14F-4D97-AF65-F5344CB8AC3E}">
        <p14:creationId xmlns:p14="http://schemas.microsoft.com/office/powerpoint/2010/main" val="738761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effectLst/>
                <a:latin typeface="CIDFont+F4"/>
              </a:rPr>
              <a:t>Terrorists are politically motivated nonstate actors who use violence against civilians and property to instill fear and try to achieve a political goal. </a:t>
            </a:r>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4</a:t>
            </a:fld>
            <a:endParaRPr lang="en-US"/>
          </a:p>
        </p:txBody>
      </p:sp>
    </p:spTree>
    <p:extLst>
      <p:ext uri="{BB962C8B-B14F-4D97-AF65-F5344CB8AC3E}">
        <p14:creationId xmlns:p14="http://schemas.microsoft.com/office/powerpoint/2010/main" val="2954026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effectLst/>
                <a:latin typeface="CIDFont+F4"/>
              </a:rPr>
              <a:t>Terrorists are politically motivated nonstate actors who use violence against civilians and property to instill fear and try to achieve a political goal. </a:t>
            </a:r>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5</a:t>
            </a:fld>
            <a:endParaRPr lang="en-US"/>
          </a:p>
        </p:txBody>
      </p:sp>
    </p:spTree>
    <p:extLst>
      <p:ext uri="{BB962C8B-B14F-4D97-AF65-F5344CB8AC3E}">
        <p14:creationId xmlns:p14="http://schemas.microsoft.com/office/powerpoint/2010/main" val="1563161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effectLst/>
                <a:latin typeface="CIDFont+F4"/>
              </a:rPr>
              <a:t>Terrorists are politically motivated nonstate actors who use violence against civilians and property to instill fear and try to achieve a political goal. </a:t>
            </a:r>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6</a:t>
            </a:fld>
            <a:endParaRPr lang="en-US"/>
          </a:p>
        </p:txBody>
      </p:sp>
    </p:spTree>
    <p:extLst>
      <p:ext uri="{BB962C8B-B14F-4D97-AF65-F5344CB8AC3E}">
        <p14:creationId xmlns:p14="http://schemas.microsoft.com/office/powerpoint/2010/main" val="2880517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Incels</a:t>
            </a:r>
            <a:r>
              <a:rPr lang="en-US" dirty="0"/>
              <a:t> quote, Buffalo shooter etc.</a:t>
            </a:r>
          </a:p>
        </p:txBody>
      </p:sp>
      <p:sp>
        <p:nvSpPr>
          <p:cNvPr id="4" name="Slide Number Placeholder 3"/>
          <p:cNvSpPr>
            <a:spLocks noGrp="1"/>
          </p:cNvSpPr>
          <p:nvPr>
            <p:ph type="sldNum" sz="quarter" idx="5"/>
          </p:nvPr>
        </p:nvSpPr>
        <p:spPr/>
        <p:txBody>
          <a:bodyPr/>
          <a:lstStyle/>
          <a:p>
            <a:fld id="{482818D6-A3BF-F247-9479-53C379308306}" type="slidenum">
              <a:rPr lang="en-US" smtClean="0"/>
              <a:t>7</a:t>
            </a:fld>
            <a:endParaRPr lang="en-US"/>
          </a:p>
        </p:txBody>
      </p:sp>
    </p:spTree>
    <p:extLst>
      <p:ext uri="{BB962C8B-B14F-4D97-AF65-F5344CB8AC3E}">
        <p14:creationId xmlns:p14="http://schemas.microsoft.com/office/powerpoint/2010/main" val="384848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10</a:t>
            </a:fld>
            <a:endParaRPr lang="en-US"/>
          </a:p>
        </p:txBody>
      </p:sp>
    </p:spTree>
    <p:extLst>
      <p:ext uri="{BB962C8B-B14F-4D97-AF65-F5344CB8AC3E}">
        <p14:creationId xmlns:p14="http://schemas.microsoft.com/office/powerpoint/2010/main" val="903405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2818D6-A3BF-F247-9479-53C379308306}" type="slidenum">
              <a:rPr lang="en-US" smtClean="0"/>
              <a:t>11</a:t>
            </a:fld>
            <a:endParaRPr lang="en-US"/>
          </a:p>
        </p:txBody>
      </p:sp>
    </p:spTree>
    <p:extLst>
      <p:ext uri="{BB962C8B-B14F-4D97-AF65-F5344CB8AC3E}">
        <p14:creationId xmlns:p14="http://schemas.microsoft.com/office/powerpoint/2010/main" val="491901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Proud Boy gets Punched in the Face: https://</a:t>
            </a:r>
            <a:r>
              <a:rPr lang="en-US" dirty="0" err="1"/>
              <a:t>www.youtube.com</a:t>
            </a:r>
            <a:r>
              <a:rPr lang="en-US" dirty="0"/>
              <a:t>/</a:t>
            </a:r>
            <a:r>
              <a:rPr lang="en-US" dirty="0" err="1"/>
              <a:t>watch?v</a:t>
            </a:r>
            <a:r>
              <a:rPr lang="en-US" dirty="0"/>
              <a:t>=UqDE7zAqMtc&amp;list=PLqpy96DXqN-eNRvnqVAzMdcec9wOih0XW&amp;index=8&amp;ab_channel=ICSVE</a:t>
            </a:r>
          </a:p>
        </p:txBody>
      </p:sp>
      <p:sp>
        <p:nvSpPr>
          <p:cNvPr id="4" name="Slide Number Placeholder 3"/>
          <p:cNvSpPr>
            <a:spLocks noGrp="1"/>
          </p:cNvSpPr>
          <p:nvPr>
            <p:ph type="sldNum" sz="quarter" idx="5"/>
          </p:nvPr>
        </p:nvSpPr>
        <p:spPr/>
        <p:txBody>
          <a:bodyPr/>
          <a:lstStyle/>
          <a:p>
            <a:fld id="{482818D6-A3BF-F247-9479-53C379308306}" type="slidenum">
              <a:rPr lang="en-US" smtClean="0"/>
              <a:t>18</a:t>
            </a:fld>
            <a:endParaRPr lang="en-US"/>
          </a:p>
        </p:txBody>
      </p:sp>
    </p:spTree>
    <p:extLst>
      <p:ext uri="{BB962C8B-B14F-4D97-AF65-F5344CB8AC3E}">
        <p14:creationId xmlns:p14="http://schemas.microsoft.com/office/powerpoint/2010/main" val="1562546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Oath Keepers Not on our Watch: https://</a:t>
            </a:r>
            <a:r>
              <a:rPr lang="en-US" dirty="0" err="1"/>
              <a:t>www.youtube.com</a:t>
            </a:r>
            <a:r>
              <a:rPr lang="en-US" dirty="0"/>
              <a:t>/</a:t>
            </a:r>
            <a:r>
              <a:rPr lang="en-US" dirty="0" err="1"/>
              <a:t>watch?v</a:t>
            </a:r>
            <a:r>
              <a:rPr lang="en-US" dirty="0"/>
              <a:t>=_ylG549LS6g&amp;list=PLqpy96DXqN-eNRvnqVAzMdcec9wOih0XW&amp;index=32&amp;ab_channel=ICSVE</a:t>
            </a:r>
          </a:p>
        </p:txBody>
      </p:sp>
      <p:sp>
        <p:nvSpPr>
          <p:cNvPr id="4" name="Slide Number Placeholder 3"/>
          <p:cNvSpPr>
            <a:spLocks noGrp="1"/>
          </p:cNvSpPr>
          <p:nvPr>
            <p:ph type="sldNum" sz="quarter" idx="5"/>
          </p:nvPr>
        </p:nvSpPr>
        <p:spPr/>
        <p:txBody>
          <a:bodyPr/>
          <a:lstStyle/>
          <a:p>
            <a:fld id="{482818D6-A3BF-F247-9479-53C379308306}" type="slidenum">
              <a:rPr lang="en-US" smtClean="0"/>
              <a:t>23</a:t>
            </a:fld>
            <a:endParaRPr lang="en-US"/>
          </a:p>
        </p:txBody>
      </p:sp>
    </p:spTree>
    <p:extLst>
      <p:ext uri="{BB962C8B-B14F-4D97-AF65-F5344CB8AC3E}">
        <p14:creationId xmlns:p14="http://schemas.microsoft.com/office/powerpoint/2010/main" val="1458433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www.theguardian.com</a:t>
            </a:r>
            <a:r>
              <a:rPr lang="en-US" dirty="0"/>
              <a:t>/world/2020/</a:t>
            </a:r>
            <a:r>
              <a:rPr lang="en-US" dirty="0" err="1"/>
              <a:t>jul</a:t>
            </a:r>
            <a:r>
              <a:rPr lang="en-US" dirty="0"/>
              <a:t>/27/us-rightwing-extremists-attacks-deaths-database-leftwing-antifa</a:t>
            </a:r>
          </a:p>
        </p:txBody>
      </p:sp>
      <p:sp>
        <p:nvSpPr>
          <p:cNvPr id="4" name="Slide Number Placeholder 3"/>
          <p:cNvSpPr>
            <a:spLocks noGrp="1"/>
          </p:cNvSpPr>
          <p:nvPr>
            <p:ph type="sldNum" sz="quarter" idx="5"/>
          </p:nvPr>
        </p:nvSpPr>
        <p:spPr/>
        <p:txBody>
          <a:bodyPr/>
          <a:lstStyle/>
          <a:p>
            <a:fld id="{482818D6-A3BF-F247-9479-53C379308306}" type="slidenum">
              <a:rPr lang="en-US" smtClean="0"/>
              <a:t>28</a:t>
            </a:fld>
            <a:endParaRPr lang="en-US"/>
          </a:p>
        </p:txBody>
      </p:sp>
    </p:spTree>
    <p:extLst>
      <p:ext uri="{BB962C8B-B14F-4D97-AF65-F5344CB8AC3E}">
        <p14:creationId xmlns:p14="http://schemas.microsoft.com/office/powerpoint/2010/main" val="2566463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www.oregonlive.com</a:t>
            </a:r>
            <a:r>
              <a:rPr lang="en-US" dirty="0"/>
              <a:t>/crime/2020/09/arrest-warrant-against-michael-reinoehl-for-2nd-degree-murder-unlawful-use-of-a-firearm-unsealed.html</a:t>
            </a:r>
          </a:p>
        </p:txBody>
      </p:sp>
      <p:sp>
        <p:nvSpPr>
          <p:cNvPr id="4" name="Slide Number Placeholder 3"/>
          <p:cNvSpPr>
            <a:spLocks noGrp="1"/>
          </p:cNvSpPr>
          <p:nvPr>
            <p:ph type="sldNum" sz="quarter" idx="5"/>
          </p:nvPr>
        </p:nvSpPr>
        <p:spPr/>
        <p:txBody>
          <a:bodyPr/>
          <a:lstStyle/>
          <a:p>
            <a:fld id="{482818D6-A3BF-F247-9479-53C379308306}" type="slidenum">
              <a:rPr lang="en-US" smtClean="0"/>
              <a:t>39</a:t>
            </a:fld>
            <a:endParaRPr lang="en-US"/>
          </a:p>
        </p:txBody>
      </p:sp>
    </p:spTree>
    <p:extLst>
      <p:ext uri="{BB962C8B-B14F-4D97-AF65-F5344CB8AC3E}">
        <p14:creationId xmlns:p14="http://schemas.microsoft.com/office/powerpoint/2010/main" val="3603400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www.texastribune.org</a:t>
            </a:r>
            <a:r>
              <a:rPr lang="en-US" dirty="0"/>
              <a:t>/2022/07/17/</a:t>
            </a:r>
            <a:r>
              <a:rPr lang="en-US" dirty="0" err="1"/>
              <a:t>uvalde</a:t>
            </a:r>
            <a:r>
              <a:rPr lang="en-US" dirty="0"/>
              <a:t>-shooter-warnings-background/</a:t>
            </a:r>
          </a:p>
        </p:txBody>
      </p:sp>
      <p:sp>
        <p:nvSpPr>
          <p:cNvPr id="4" name="Slide Number Placeholder 3"/>
          <p:cNvSpPr>
            <a:spLocks noGrp="1"/>
          </p:cNvSpPr>
          <p:nvPr>
            <p:ph type="sldNum" sz="quarter" idx="5"/>
          </p:nvPr>
        </p:nvSpPr>
        <p:spPr/>
        <p:txBody>
          <a:bodyPr/>
          <a:lstStyle/>
          <a:p>
            <a:fld id="{482818D6-A3BF-F247-9479-53C379308306}" type="slidenum">
              <a:rPr lang="en-US" smtClean="0"/>
              <a:t>44</a:t>
            </a:fld>
            <a:endParaRPr lang="en-US"/>
          </a:p>
        </p:txBody>
      </p:sp>
    </p:spTree>
    <p:extLst>
      <p:ext uri="{BB962C8B-B14F-4D97-AF65-F5344CB8AC3E}">
        <p14:creationId xmlns:p14="http://schemas.microsoft.com/office/powerpoint/2010/main" val="2370220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www.texastribune.org</a:t>
            </a:r>
            <a:r>
              <a:rPr lang="en-US" dirty="0"/>
              <a:t>/2022/07/17/</a:t>
            </a:r>
            <a:r>
              <a:rPr lang="en-US" dirty="0" err="1"/>
              <a:t>uvalde</a:t>
            </a:r>
            <a:r>
              <a:rPr lang="en-US" dirty="0"/>
              <a:t>-shooter-warnings-background/ https://</a:t>
            </a:r>
            <a:r>
              <a:rPr lang="en-US" dirty="0" err="1"/>
              <a:t>www.npr.org</a:t>
            </a:r>
            <a:r>
              <a:rPr lang="en-US" dirty="0"/>
              <a:t>/2022/07/17/1111945402/</a:t>
            </a:r>
            <a:r>
              <a:rPr lang="en-US" dirty="0" err="1"/>
              <a:t>uvalde</a:t>
            </a:r>
            <a:r>
              <a:rPr lang="en-US" dirty="0"/>
              <a:t>-shooter-warning-signs-report</a:t>
            </a:r>
          </a:p>
        </p:txBody>
      </p:sp>
      <p:sp>
        <p:nvSpPr>
          <p:cNvPr id="4" name="Slide Number Placeholder 3"/>
          <p:cNvSpPr>
            <a:spLocks noGrp="1"/>
          </p:cNvSpPr>
          <p:nvPr>
            <p:ph type="sldNum" sz="quarter" idx="5"/>
          </p:nvPr>
        </p:nvSpPr>
        <p:spPr/>
        <p:txBody>
          <a:bodyPr/>
          <a:lstStyle/>
          <a:p>
            <a:fld id="{482818D6-A3BF-F247-9479-53C379308306}" type="slidenum">
              <a:rPr lang="en-US" smtClean="0"/>
              <a:t>45</a:t>
            </a:fld>
            <a:endParaRPr lang="en-US"/>
          </a:p>
        </p:txBody>
      </p:sp>
    </p:spTree>
    <p:extLst>
      <p:ext uri="{BB962C8B-B14F-4D97-AF65-F5344CB8AC3E}">
        <p14:creationId xmlns:p14="http://schemas.microsoft.com/office/powerpoint/2010/main" val="1747859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36C6-3A06-5F11-B4E3-8F7DE53DC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8A9C64-D0A0-0172-2497-F06CBE77BF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C6E265-D1BA-1965-4B42-7E4D1848308A}"/>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14AA1586-DD43-2829-A48E-3172DCC74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98B7E-B810-E81F-F666-21E625132EE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295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E5BB8-D29F-0034-C8DE-2484A32BE3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60A36D-3DA4-7125-B6B8-57B494620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F38F1-6721-4BD3-2811-3CDDF6E8F51D}"/>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349CB239-79A5-EDAC-E84B-F7D0C00E1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0E89-986E-9C4F-40C7-273413D0F3CA}"/>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737889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5CB6-3A01-06DC-640D-769AA7F42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5135DB-A3C7-B22C-797B-6B62A28002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09CA7B-3649-F8F1-F746-D32C70A5918C}"/>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B164EA57-1FFF-8D8B-6C0B-E860CE9F0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C656F-7856-69D2-EE40-30E3D6C69A8F}"/>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439988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A9F3-1B5C-4B14-97C4-CA02ECDF2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255DEB-F24F-8F8D-37B7-F2A0460390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30E730-9FBC-4470-1B87-FF20FB0690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8E3040-D46D-4852-B676-E7C59F3C9AA4}"/>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6" name="Footer Placeholder 5">
            <a:extLst>
              <a:ext uri="{FF2B5EF4-FFF2-40B4-BE49-F238E27FC236}">
                <a16:creationId xmlns:a16="http://schemas.microsoft.com/office/drawing/2014/main" id="{9CF4B5FD-D54C-554F-9430-93E2A6572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DA6DA-8F78-BA72-8E47-2401050B69E5}"/>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0856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1E24-F238-C524-4AE6-7FDCF0DB95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8134FE-9E45-5057-5DDD-D1EEB58B0F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1BA6AC-30C5-413B-1F3C-A62C14FA33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9CB3F-2C92-556B-3984-90701031C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4F112D-FB4C-7160-61B8-9A37C06295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76404C-5394-F4FE-0325-09F6A89CADF8}"/>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8" name="Footer Placeholder 7">
            <a:extLst>
              <a:ext uri="{FF2B5EF4-FFF2-40B4-BE49-F238E27FC236}">
                <a16:creationId xmlns:a16="http://schemas.microsoft.com/office/drawing/2014/main" id="{50028E4C-DECB-D5B3-2D7F-BA0540C36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54CFB8-D6AB-24CD-E00A-361E8A7E8830}"/>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28512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C173-22A5-8F69-4A2A-B2A29FBA15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CFC546-AA57-A2C0-6D74-E11EB3601F46}"/>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4" name="Footer Placeholder 3">
            <a:extLst>
              <a:ext uri="{FF2B5EF4-FFF2-40B4-BE49-F238E27FC236}">
                <a16:creationId xmlns:a16="http://schemas.microsoft.com/office/drawing/2014/main" id="{28B41FC4-A140-62A4-95C1-88DEAA9EA0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06140-3194-C20D-3378-A858337A208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17004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DA38E9-E9B0-2DD7-F9C7-D026250137E2}"/>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3" name="Footer Placeholder 2">
            <a:extLst>
              <a:ext uri="{FF2B5EF4-FFF2-40B4-BE49-F238E27FC236}">
                <a16:creationId xmlns:a16="http://schemas.microsoft.com/office/drawing/2014/main" id="{54B90F40-457E-17D6-52D3-3DD6E72278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9D434-C736-C3CF-6CD4-4C32597EB8AB}"/>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88541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97E1-A1C9-9FC5-1747-33F0B436D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B02889-D425-D5F4-940A-0FCF749B57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4845BC-DBE3-3184-7602-96B09BA70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BE6EAF-F782-08B5-69BF-EE21090113FF}"/>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6" name="Footer Placeholder 5">
            <a:extLst>
              <a:ext uri="{FF2B5EF4-FFF2-40B4-BE49-F238E27FC236}">
                <a16:creationId xmlns:a16="http://schemas.microsoft.com/office/drawing/2014/main" id="{6D7F3D02-36F4-C997-E601-A30E83CFFD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810B63-8626-93A3-586F-6C0C92237DF7}"/>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4909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08E6-A851-1989-40DC-4549EC12F1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538A6C-80FC-2E9E-9881-36195707D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78826-6367-DE88-9D56-9CA7A70028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1526F-BACD-DE5D-C26C-2B5E5A3528BE}"/>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6" name="Footer Placeholder 5">
            <a:extLst>
              <a:ext uri="{FF2B5EF4-FFF2-40B4-BE49-F238E27FC236}">
                <a16:creationId xmlns:a16="http://schemas.microsoft.com/office/drawing/2014/main" id="{CEF438F9-D1A2-2F06-5F39-E20430C16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13BF6D-0086-2590-9826-10846E53A63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158605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8738A-8FE2-FE64-0A60-D2AD7855CF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E3130-E291-4789-2218-2175ACD289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AB83D2-1910-FB4C-FDB0-F2CB8788CC47}"/>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2404E59E-50B2-1860-1E69-DFE0C4B53C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D8048-7D00-B2AB-5FC8-BE1648EA397D}"/>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37066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86C11F-753E-BE27-6A9C-0CBD2FB60B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B0A493-EB35-DAB6-E18D-1E936B46CE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C2AE37-A256-AC1F-6806-D70656A436EF}"/>
              </a:ext>
            </a:extLst>
          </p:cNvPr>
          <p:cNvSpPr>
            <a:spLocks noGrp="1"/>
          </p:cNvSpPr>
          <p:nvPr>
            <p:ph type="dt" sz="half" idx="10"/>
          </p:nvPr>
        </p:nvSpPr>
        <p:spPr/>
        <p:txBody>
          <a:body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7CE45E57-E826-AEA2-539A-7619F8BDF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23FFC-C129-AF0A-1846-5D4D6B68D189}"/>
              </a:ext>
            </a:extLst>
          </p:cNvPr>
          <p:cNvSpPr>
            <a:spLocks noGrp="1"/>
          </p:cNvSpPr>
          <p:nvPr>
            <p:ph type="sldNum" sz="quarter" idx="12"/>
          </p:nvPr>
        </p:nvSpPr>
        <p:spPr/>
        <p:txBody>
          <a:bodyPr/>
          <a:lstStyle/>
          <a:p>
            <a:fld id="{4FF34F85-77ED-554C-87F5-89D261312516}" type="slidenum">
              <a:rPr lang="en-US" smtClean="0"/>
              <a:t>‹#›</a:t>
            </a:fld>
            <a:endParaRPr lang="en-US"/>
          </a:p>
        </p:txBody>
      </p:sp>
    </p:spTree>
    <p:extLst>
      <p:ext uri="{BB962C8B-B14F-4D97-AF65-F5344CB8AC3E}">
        <p14:creationId xmlns:p14="http://schemas.microsoft.com/office/powerpoint/2010/main" val="3534072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1C69E-6BFB-864A-4E6C-00498BAC04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374A0E-0263-DC98-4C3C-40358959FD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9FEC84-D354-0091-07A4-BFEFEEB46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C0D627-C87B-4143-AB24-10E2C3634CFA}" type="datetimeFigureOut">
              <a:rPr lang="en-US" smtClean="0"/>
              <a:t>3/5/24</a:t>
            </a:fld>
            <a:endParaRPr lang="en-US"/>
          </a:p>
        </p:txBody>
      </p:sp>
      <p:sp>
        <p:nvSpPr>
          <p:cNvPr id="5" name="Footer Placeholder 4">
            <a:extLst>
              <a:ext uri="{FF2B5EF4-FFF2-40B4-BE49-F238E27FC236}">
                <a16:creationId xmlns:a16="http://schemas.microsoft.com/office/drawing/2014/main" id="{7695A093-68EB-7AAA-E749-846F4C134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663CE5-BF70-D60E-CE59-EBF5B9DAFF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F34F85-77ED-554C-87F5-89D261312516}" type="slidenum">
              <a:rPr lang="en-US" smtClean="0"/>
              <a:t>‹#›</a:t>
            </a:fld>
            <a:endParaRPr lang="en-US"/>
          </a:p>
        </p:txBody>
      </p:sp>
    </p:spTree>
    <p:extLst>
      <p:ext uri="{BB962C8B-B14F-4D97-AF65-F5344CB8AC3E}">
        <p14:creationId xmlns:p14="http://schemas.microsoft.com/office/powerpoint/2010/main" val="1953492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unwomen.org/sites/default/files/Field%20Office%20ECA/Attachments/Publications/2021/2/PVE_TrainingManual-min.pdf" TargetMode="External"/><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7" Type="http://schemas.openxmlformats.org/officeDocument/2006/relationships/image" Target="../media/image19.tif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tiff"/><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tiff"/><Relationship Id="rId7" Type="http://schemas.openxmlformats.org/officeDocument/2006/relationships/image" Target="../media/image43.tiff"/><Relationship Id="rId2" Type="http://schemas.openxmlformats.org/officeDocument/2006/relationships/image" Target="../media/image38.tiff"/><Relationship Id="rId1" Type="http://schemas.openxmlformats.org/officeDocument/2006/relationships/slideLayout" Target="../slideLayouts/slideLayout2.xml"/><Relationship Id="rId6" Type="http://schemas.openxmlformats.org/officeDocument/2006/relationships/image" Target="../media/image42.tiff"/><Relationship Id="rId5" Type="http://schemas.openxmlformats.org/officeDocument/2006/relationships/image" Target="../media/image41.tiff"/><Relationship Id="rId4" Type="http://schemas.openxmlformats.org/officeDocument/2006/relationships/image" Target="../media/image40.tif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UqDE7zAqMtc?list=PLqpy96DXqN-eNRvnqVAzMdcec9wOih0XW" TargetMode="External"/><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tiff"/><Relationship Id="rId1" Type="http://schemas.openxmlformats.org/officeDocument/2006/relationships/slideLayout" Target="../slideLayouts/slideLayout2.xml"/><Relationship Id="rId5" Type="http://schemas.openxmlformats.org/officeDocument/2006/relationships/image" Target="../media/image50.tiff"/><Relationship Id="rId4" Type="http://schemas.openxmlformats.org/officeDocument/2006/relationships/image" Target="../media/image49.tiff"/></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tiff"/><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tif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_ylG549LS6g?list=PLqpy96DXqN-eNRvnqVAzMdcec9wOih0XW" TargetMode="External"/><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tiff"/><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image" Target="../media/image61.tiff"/><Relationship Id="rId1" Type="http://schemas.openxmlformats.org/officeDocument/2006/relationships/slideLayout" Target="../slideLayouts/slideLayout2.xml"/><Relationship Id="rId6" Type="http://schemas.openxmlformats.org/officeDocument/2006/relationships/image" Target="../media/image65.tiff"/><Relationship Id="rId5" Type="http://schemas.openxmlformats.org/officeDocument/2006/relationships/image" Target="../media/image64.tiff"/><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tiff"/><Relationship Id="rId7" Type="http://schemas.openxmlformats.org/officeDocument/2006/relationships/image" Target="../media/image72.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1.tiff"/><Relationship Id="rId5" Type="http://schemas.openxmlformats.org/officeDocument/2006/relationships/image" Target="../media/image70.tiff"/><Relationship Id="rId4" Type="http://schemas.openxmlformats.org/officeDocument/2006/relationships/image" Target="../media/image69.tiff"/></Relationships>
</file>

<file path=ppt/slides/_rels/slide2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image" Target="../media/image76.tiff"/><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tiff"/><Relationship Id="rId1" Type="http://schemas.openxmlformats.org/officeDocument/2006/relationships/slideLayout" Target="../slideLayouts/slideLayout2.xml"/><Relationship Id="rId6" Type="http://schemas.openxmlformats.org/officeDocument/2006/relationships/image" Target="../media/image83.tiff"/><Relationship Id="rId5" Type="http://schemas.openxmlformats.org/officeDocument/2006/relationships/image" Target="../media/image82.tiff"/><Relationship Id="rId4" Type="http://schemas.openxmlformats.org/officeDocument/2006/relationships/image" Target="../media/image81.tiff"/></Relationships>
</file>

<file path=ppt/slides/_rels/slide3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www.adl.org/resources/hate-symbols/search?cat_id%5B149%5D=149&amp;keys=" TargetMode="Externa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hyperlink" Target="https://www.splcenter.org/fighting-hate/extremist-files" TargetMode="External"/><Relationship Id="rId4" Type="http://schemas.openxmlformats.org/officeDocument/2006/relationships/hyperlink" Target="https://www.adl.org/hate-symbols"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icsve.org/news/icsve-events/" TargetMode="External"/><Relationship Id="rId2" Type="http://schemas.openxmlformats.org/officeDocument/2006/relationships/hyperlink" Target="mailto:Anne.Speckhard@ICSVE.org"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6B3932-0EA8-2EE1-D14D-4F46C5BE47B2}"/>
              </a:ext>
            </a:extLst>
          </p:cNvPr>
          <p:cNvSpPr>
            <a:spLocks noGrp="1"/>
          </p:cNvSpPr>
          <p:nvPr>
            <p:ph type="ctrTitle"/>
          </p:nvPr>
        </p:nvSpPr>
        <p:spPr>
          <a:xfrm>
            <a:off x="660042" y="891652"/>
            <a:ext cx="4412021" cy="3030724"/>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Understanding Ideologies &amp; Groups</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Part 1</a:t>
            </a:r>
          </a:p>
        </p:txBody>
      </p:sp>
      <p:sp>
        <p:nvSpPr>
          <p:cNvPr id="3" name="Subtitle 2">
            <a:extLst>
              <a:ext uri="{FF2B5EF4-FFF2-40B4-BE49-F238E27FC236}">
                <a16:creationId xmlns:a16="http://schemas.microsoft.com/office/drawing/2014/main" id="{F3792C28-3B65-529D-3AF8-BCB82EFD9463}"/>
              </a:ext>
            </a:extLst>
          </p:cNvPr>
          <p:cNvSpPr>
            <a:spLocks noGrp="1"/>
          </p:cNvSpPr>
          <p:nvPr>
            <p:ph type="subTitle" idx="1"/>
          </p:nvPr>
        </p:nvSpPr>
        <p:spPr>
          <a:xfrm>
            <a:off x="234778" y="4745317"/>
            <a:ext cx="4837285" cy="1375145"/>
          </a:xfrm>
        </p:spPr>
        <p:txBody>
          <a:bodyPr>
            <a:normAutofit/>
          </a:bodyPr>
          <a:lstStyle/>
          <a:p>
            <a:pPr algn="r"/>
            <a:r>
              <a:rPr lang="en-US" sz="2200" dirty="0">
                <a:solidFill>
                  <a:srgbClr val="FFFFFF"/>
                </a:solidFill>
                <a:latin typeface="Arial" panose="020B0604020202020204" pitchFamily="34" charset="0"/>
                <a:cs typeface="Arial" panose="020B0604020202020204" pitchFamily="34" charset="0"/>
              </a:rPr>
              <a:t>Anne Speckhard, Ph.D. - Director, International Center for the Study of Violent Extremism</a:t>
            </a:r>
          </a:p>
        </p:txBody>
      </p:sp>
      <p:pic>
        <p:nvPicPr>
          <p:cNvPr id="4" name="Picture 3" descr="Logo&#10;&#10;Description automatically generated with medium confidence">
            <a:extLst>
              <a:ext uri="{FF2B5EF4-FFF2-40B4-BE49-F238E27FC236}">
                <a16:creationId xmlns:a16="http://schemas.microsoft.com/office/drawing/2014/main" id="{2ABC3C03-43E5-9DED-A388-606662091A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5887" y="5253125"/>
            <a:ext cx="5608320" cy="1169269"/>
          </a:xfrm>
          <a:prstGeom prst="rect">
            <a:avLst/>
          </a:prstGeom>
        </p:spPr>
      </p:pic>
      <p:pic>
        <p:nvPicPr>
          <p:cNvPr id="6" name="Picture 5" descr="A person playing a guitar&#10;&#10;Description automatically generated with low confidence">
            <a:extLst>
              <a:ext uri="{FF2B5EF4-FFF2-40B4-BE49-F238E27FC236}">
                <a16:creationId xmlns:a16="http://schemas.microsoft.com/office/drawing/2014/main" id="{754C1826-9C62-CC7C-92CD-428B6DC9E48D}"/>
              </a:ext>
            </a:extLst>
          </p:cNvPr>
          <p:cNvPicPr>
            <a:picLocks noChangeAspect="1"/>
          </p:cNvPicPr>
          <p:nvPr/>
        </p:nvPicPr>
        <p:blipFill>
          <a:blip r:embed="rId4"/>
          <a:stretch>
            <a:fillRect/>
          </a:stretch>
        </p:blipFill>
        <p:spPr>
          <a:xfrm>
            <a:off x="6496556" y="598932"/>
            <a:ext cx="4754557" cy="4317914"/>
          </a:xfrm>
          <a:prstGeom prst="rect">
            <a:avLst/>
          </a:prstGeom>
        </p:spPr>
      </p:pic>
    </p:spTree>
    <p:extLst>
      <p:ext uri="{BB962C8B-B14F-4D97-AF65-F5344CB8AC3E}">
        <p14:creationId xmlns:p14="http://schemas.microsoft.com/office/powerpoint/2010/main" val="80388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7C6A2D-7A54-0C41-B68E-A28FDEA0466A}"/>
              </a:ext>
            </a:extLst>
          </p:cNvPr>
          <p:cNvSpPr>
            <a:spLocks noGrp="1"/>
          </p:cNvSpPr>
          <p:nvPr>
            <p:ph idx="1"/>
          </p:nvPr>
        </p:nvSpPr>
        <p:spPr>
          <a:xfrm>
            <a:off x="4835711" y="1144623"/>
            <a:ext cx="6555347" cy="5546047"/>
          </a:xfrm>
        </p:spPr>
        <p:txBody>
          <a:bodyPr anchor="ctr">
            <a:normAutofit lnSpcReduction="10000"/>
          </a:bodyPr>
          <a:lstStyle/>
          <a:p>
            <a:r>
              <a:rPr lang="en-US" sz="1900" dirty="0">
                <a:latin typeface="Arial" panose="020B0604020202020204" pitchFamily="34" charset="0"/>
                <a:cs typeface="Arial" panose="020B0604020202020204" pitchFamily="34" charset="0"/>
              </a:rPr>
              <a:t>ICSVE - a think and do tank</a:t>
            </a:r>
          </a:p>
          <a:p>
            <a:r>
              <a:rPr lang="en-US" sz="1900" dirty="0">
                <a:latin typeface="Arial" panose="020B0604020202020204" pitchFamily="34" charset="0"/>
                <a:cs typeface="Arial" panose="020B0604020202020204" pitchFamily="34" charset="0"/>
              </a:rPr>
              <a:t>800 + in-depth psychological interviews with terrorists, violent extremists and their family members and close associates</a:t>
            </a:r>
          </a:p>
          <a:p>
            <a:r>
              <a:rPr lang="en-US" sz="1900" dirty="0">
                <a:latin typeface="Arial" panose="020B0604020202020204" pitchFamily="34" charset="0"/>
                <a:cs typeface="Arial" panose="020B0604020202020204" pitchFamily="34" charset="0"/>
              </a:rPr>
              <a:t>273 of ISIS</a:t>
            </a:r>
          </a:p>
          <a:p>
            <a:r>
              <a:rPr lang="en-US" sz="1900" dirty="0">
                <a:latin typeface="Arial" panose="020B0604020202020204" pitchFamily="34" charset="0"/>
                <a:cs typeface="Arial" panose="020B0604020202020204" pitchFamily="34" charset="0"/>
              </a:rPr>
              <a:t>16 al </a:t>
            </a:r>
            <a:r>
              <a:rPr lang="en-US" sz="1900" dirty="0" err="1">
                <a:latin typeface="Arial" panose="020B0604020202020204" pitchFamily="34" charset="0"/>
                <a:cs typeface="Arial" panose="020B0604020202020204" pitchFamily="34" charset="0"/>
              </a:rPr>
              <a:t>Shabaab</a:t>
            </a:r>
            <a:endParaRPr lang="en-US" sz="1900" dirty="0">
              <a:latin typeface="Arial" panose="020B0604020202020204" pitchFamily="34" charset="0"/>
              <a:cs typeface="Arial" panose="020B0604020202020204" pitchFamily="34" charset="0"/>
            </a:endParaRPr>
          </a:p>
          <a:p>
            <a:r>
              <a:rPr lang="en-US" sz="1900" dirty="0">
                <a:latin typeface="Arial" panose="020B0604020202020204" pitchFamily="34" charset="0"/>
                <a:cs typeface="Arial" panose="020B0604020202020204" pitchFamily="34" charset="0"/>
              </a:rPr>
              <a:t>51 white supremacists and anti-government militia members</a:t>
            </a:r>
          </a:p>
          <a:p>
            <a:r>
              <a:rPr lang="en-US" sz="1900" dirty="0">
                <a:latin typeface="Arial" panose="020B0604020202020204" pitchFamily="34" charset="0"/>
                <a:cs typeface="Arial" panose="020B0604020202020204" pitchFamily="34" charset="0"/>
              </a:rPr>
              <a:t>Created 300 counter narrative videos – Escape Hate and Breaking the ISIS Brand</a:t>
            </a:r>
          </a:p>
          <a:p>
            <a:r>
              <a:rPr lang="en-US" sz="1900" dirty="0">
                <a:latin typeface="Arial" panose="020B0604020202020204" pitchFamily="34" charset="0"/>
                <a:cs typeface="Arial" panose="020B0604020202020204" pitchFamily="34" charset="0"/>
              </a:rPr>
              <a:t>200 + Facebook campaigns for prevention</a:t>
            </a:r>
          </a:p>
          <a:p>
            <a:r>
              <a:rPr lang="en-US" sz="1900" dirty="0">
                <a:latin typeface="Arial" panose="020B0604020202020204" pitchFamily="34" charset="0"/>
                <a:cs typeface="Arial" panose="020B0604020202020204" pitchFamily="34" charset="0"/>
              </a:rPr>
              <a:t>Designed the psychological and Islamic Challenge parts of the Detainee Rehabilitation Program for our 20,000+ detainees in Iraq in 2007</a:t>
            </a:r>
          </a:p>
          <a:p>
            <a:r>
              <a:rPr lang="en-US" sz="1900" dirty="0">
                <a:latin typeface="Arial" panose="020B0604020202020204" pitchFamily="34" charset="0"/>
                <a:cs typeface="Arial" panose="020B0604020202020204" pitchFamily="34" charset="0"/>
              </a:rPr>
              <a:t>Consult to EU, US agencies, FBI, EU and Balkan countries, globally on prevention, rehabilitation, reintegration issues</a:t>
            </a:r>
          </a:p>
          <a:p>
            <a:r>
              <a:rPr lang="en-US" sz="1900" dirty="0">
                <a:latin typeface="Arial" panose="020B0604020202020204" pitchFamily="34" charset="0"/>
                <a:cs typeface="Arial" panose="020B0604020202020204" pitchFamily="34" charset="0"/>
              </a:rPr>
              <a:t>Gender consulting, police training, researchers</a:t>
            </a:r>
          </a:p>
        </p:txBody>
      </p:sp>
      <p:pic>
        <p:nvPicPr>
          <p:cNvPr id="13" name="Picture 12" descr="A picture containing text, person&#10;&#10;Description automatically generated">
            <a:extLst>
              <a:ext uri="{FF2B5EF4-FFF2-40B4-BE49-F238E27FC236}">
                <a16:creationId xmlns:a16="http://schemas.microsoft.com/office/drawing/2014/main" id="{6E52D8C4-ED0F-2D4C-ACDE-257398FB00DD}"/>
              </a:ext>
            </a:extLst>
          </p:cNvPr>
          <p:cNvPicPr>
            <a:picLocks noChangeAspect="1"/>
          </p:cNvPicPr>
          <p:nvPr/>
        </p:nvPicPr>
        <p:blipFill>
          <a:blip r:embed="rId2"/>
          <a:stretch>
            <a:fillRect/>
          </a:stretch>
        </p:blipFill>
        <p:spPr>
          <a:xfrm>
            <a:off x="176811" y="4345873"/>
            <a:ext cx="1842097" cy="2358523"/>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id="{0E09B211-68E8-6441-9DB8-DAE82D7CE79A}"/>
              </a:ext>
            </a:extLst>
          </p:cNvPr>
          <p:cNvPicPr>
            <a:picLocks noChangeAspect="1"/>
          </p:cNvPicPr>
          <p:nvPr/>
        </p:nvPicPr>
        <p:blipFill>
          <a:blip r:embed="rId3"/>
          <a:stretch>
            <a:fillRect/>
          </a:stretch>
        </p:blipFill>
        <p:spPr>
          <a:xfrm>
            <a:off x="2092631" y="2242728"/>
            <a:ext cx="1526730" cy="1632938"/>
          </a:xfrm>
          <a:prstGeom prst="rect">
            <a:avLst/>
          </a:prstGeom>
        </p:spPr>
      </p:pic>
      <p:pic>
        <p:nvPicPr>
          <p:cNvPr id="17" name="Picture 16" descr="A person typing on a computer&#10;&#10;Description automatically generated with medium confidence">
            <a:extLst>
              <a:ext uri="{FF2B5EF4-FFF2-40B4-BE49-F238E27FC236}">
                <a16:creationId xmlns:a16="http://schemas.microsoft.com/office/drawing/2014/main" id="{8415DCBA-05E5-244E-A4AA-1EBFA958561E}"/>
              </a:ext>
            </a:extLst>
          </p:cNvPr>
          <p:cNvPicPr>
            <a:picLocks noChangeAspect="1"/>
          </p:cNvPicPr>
          <p:nvPr/>
        </p:nvPicPr>
        <p:blipFill>
          <a:blip r:embed="rId4"/>
          <a:stretch>
            <a:fillRect/>
          </a:stretch>
        </p:blipFill>
        <p:spPr>
          <a:xfrm>
            <a:off x="2341730" y="4402865"/>
            <a:ext cx="1396690" cy="1967874"/>
          </a:xfrm>
          <a:prstGeom prst="rect">
            <a:avLst/>
          </a:prstGeom>
        </p:spPr>
      </p:pic>
      <p:pic>
        <p:nvPicPr>
          <p:cNvPr id="19" name="Picture 18" descr="Graphical user interface, text, application, chat or text message&#10;&#10;Description automatically generated">
            <a:extLst>
              <a:ext uri="{FF2B5EF4-FFF2-40B4-BE49-F238E27FC236}">
                <a16:creationId xmlns:a16="http://schemas.microsoft.com/office/drawing/2014/main" id="{649391DD-8541-0440-A999-1CF15DA67D88}"/>
              </a:ext>
            </a:extLst>
          </p:cNvPr>
          <p:cNvPicPr>
            <a:picLocks noChangeAspect="1"/>
          </p:cNvPicPr>
          <p:nvPr/>
        </p:nvPicPr>
        <p:blipFill>
          <a:blip r:embed="rId5"/>
          <a:stretch>
            <a:fillRect/>
          </a:stretch>
        </p:blipFill>
        <p:spPr>
          <a:xfrm>
            <a:off x="207146" y="2394011"/>
            <a:ext cx="1241295" cy="1381615"/>
          </a:xfrm>
          <a:prstGeom prst="rect">
            <a:avLst/>
          </a:prstGeom>
        </p:spPr>
      </p:pic>
      <p:pic>
        <p:nvPicPr>
          <p:cNvPr id="21" name="Picture 20" descr="Graphical user interface, text&#10;&#10;Description automatically generated">
            <a:hlinkClick r:id="rId6"/>
            <a:extLst>
              <a:ext uri="{FF2B5EF4-FFF2-40B4-BE49-F238E27FC236}">
                <a16:creationId xmlns:a16="http://schemas.microsoft.com/office/drawing/2014/main" id="{D6A006ED-E94A-594B-B7D1-657F415CC135}"/>
              </a:ext>
            </a:extLst>
          </p:cNvPr>
          <p:cNvPicPr>
            <a:picLocks noChangeAspect="1"/>
          </p:cNvPicPr>
          <p:nvPr/>
        </p:nvPicPr>
        <p:blipFill>
          <a:blip r:embed="rId7"/>
          <a:stretch>
            <a:fillRect/>
          </a:stretch>
        </p:blipFill>
        <p:spPr>
          <a:xfrm>
            <a:off x="1669435" y="182764"/>
            <a:ext cx="1186561" cy="1678179"/>
          </a:xfrm>
          <a:prstGeom prst="rect">
            <a:avLst/>
          </a:prstGeom>
        </p:spPr>
      </p:pic>
      <p:pic>
        <p:nvPicPr>
          <p:cNvPr id="23" name="Picture 22" descr="Logo&#10;&#10;Description automatically generated with medium confidence">
            <a:extLst>
              <a:ext uri="{FF2B5EF4-FFF2-40B4-BE49-F238E27FC236}">
                <a16:creationId xmlns:a16="http://schemas.microsoft.com/office/drawing/2014/main" id="{DA51A6A3-4D8B-6D42-B09B-B9B056CFD4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0393" y="347860"/>
            <a:ext cx="3772991" cy="786625"/>
          </a:xfrm>
          <a:prstGeom prst="rect">
            <a:avLst/>
          </a:prstGeom>
        </p:spPr>
      </p:pic>
      <p:pic>
        <p:nvPicPr>
          <p:cNvPr id="7" name="Picture 6" descr="A picture containing text, person, screenshot&#10;&#10;Description automatically generated">
            <a:extLst>
              <a:ext uri="{FF2B5EF4-FFF2-40B4-BE49-F238E27FC236}">
                <a16:creationId xmlns:a16="http://schemas.microsoft.com/office/drawing/2014/main" id="{13755DEB-E56E-7640-99CC-E5DA3DC22B44}"/>
              </a:ext>
            </a:extLst>
          </p:cNvPr>
          <p:cNvPicPr>
            <a:picLocks noChangeAspect="1"/>
          </p:cNvPicPr>
          <p:nvPr/>
        </p:nvPicPr>
        <p:blipFill>
          <a:blip r:embed="rId9"/>
          <a:stretch>
            <a:fillRect/>
          </a:stretch>
        </p:blipFill>
        <p:spPr>
          <a:xfrm>
            <a:off x="207146" y="174350"/>
            <a:ext cx="1159730" cy="1620648"/>
          </a:xfrm>
          <a:prstGeom prst="rect">
            <a:avLst/>
          </a:prstGeom>
        </p:spPr>
      </p:pic>
    </p:spTree>
    <p:extLst>
      <p:ext uri="{BB962C8B-B14F-4D97-AF65-F5344CB8AC3E}">
        <p14:creationId xmlns:p14="http://schemas.microsoft.com/office/powerpoint/2010/main" val="1768266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244699" y="425004"/>
            <a:ext cx="6387921" cy="1667226"/>
          </a:xfrm>
        </p:spPr>
        <p:txBody>
          <a:bodyPr anchor="b">
            <a:normAutofit fontScale="90000"/>
          </a:bodyPr>
          <a:lstStyle/>
          <a:p>
            <a:r>
              <a:rPr lang="en-US" sz="3700" b="1" dirty="0">
                <a:latin typeface="Arial" panose="020B0604020202020204" pitchFamily="34" charset="0"/>
                <a:cs typeface="Arial" panose="020B0604020202020204" pitchFamily="34" charset="0"/>
              </a:rPr>
              <a:t>Police Responses to Terrorism and Violent Extremism ICSVE Training Outline</a:t>
            </a:r>
          </a:p>
        </p:txBody>
      </p:sp>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244699" y="2508105"/>
            <a:ext cx="6220495" cy="3632493"/>
          </a:xfrm>
        </p:spPr>
        <p:txBody>
          <a:bodyPr anchor="ctr">
            <a:normAutofit lnSpcReduction="10000"/>
          </a:bodyPr>
          <a:lstStyle/>
          <a:p>
            <a:r>
              <a:rPr lang="en-US" sz="2000" b="1" dirty="0"/>
              <a:t>Monday: Understanding Ideologies and Groups: Focus on Domestic Groups</a:t>
            </a:r>
            <a:endParaRPr lang="en-US" sz="2000" dirty="0"/>
          </a:p>
          <a:p>
            <a:r>
              <a:rPr lang="en-US" sz="2000" b="1" dirty="0"/>
              <a:t>Tuesday: Understanding Ideologies and Groups: Focus on International Groups</a:t>
            </a:r>
            <a:endParaRPr lang="en-US" sz="2000" dirty="0"/>
          </a:p>
          <a:p>
            <a:r>
              <a:rPr lang="en-US" sz="2000" b="1" dirty="0"/>
              <a:t>Wednesday: How Extremists Enter Communities: Matching Vulnerabilities and</a:t>
            </a:r>
            <a:r>
              <a:rPr lang="en-US" sz="2000" dirty="0"/>
              <a:t> </a:t>
            </a:r>
            <a:r>
              <a:rPr lang="en-US" sz="2000" b="1" dirty="0"/>
              <a:t>Motivations with Extremism</a:t>
            </a:r>
            <a:endParaRPr lang="en-US" sz="2000" dirty="0"/>
          </a:p>
          <a:p>
            <a:r>
              <a:rPr lang="en-US" sz="2000" b="1" dirty="0"/>
              <a:t>Thursday:</a:t>
            </a:r>
            <a:r>
              <a:rPr lang="en-US" sz="2000" dirty="0"/>
              <a:t> </a:t>
            </a:r>
            <a:r>
              <a:rPr lang="en-US" sz="2000" b="1" dirty="0"/>
              <a:t>What to Do About Extremism When It Takes Root &amp; Creating a</a:t>
            </a:r>
            <a:r>
              <a:rPr lang="en-US" sz="2000" dirty="0"/>
              <a:t> </a:t>
            </a:r>
            <a:r>
              <a:rPr lang="en-US" sz="2000" b="1" dirty="0"/>
              <a:t>Whole-of-Society, Public Health Systems-Based Response</a:t>
            </a:r>
            <a:endParaRPr lang="en-US" sz="2000" dirty="0"/>
          </a:p>
          <a:p>
            <a:r>
              <a:rPr lang="en-US" sz="2000" b="1" dirty="0"/>
              <a:t>Friday:</a:t>
            </a:r>
            <a:r>
              <a:rPr lang="en-US" sz="2000" dirty="0"/>
              <a:t> </a:t>
            </a:r>
            <a:r>
              <a:rPr lang="en-US" sz="2000" b="1" dirty="0"/>
              <a:t>Extremist Recruitment and Infiltration Practices in Law Enforcement</a:t>
            </a:r>
            <a:endParaRPr lang="en-US" sz="2000" dirty="0"/>
          </a:p>
          <a:p>
            <a:endParaRPr lang="en-US" sz="2000" dirty="0">
              <a:effectLst/>
              <a:latin typeface="CIDFont+F4"/>
            </a:endParaRPr>
          </a:p>
        </p:txBody>
      </p:sp>
      <p:pic>
        <p:nvPicPr>
          <p:cNvPr id="2052" name="Picture 4">
            <a:extLst>
              <a:ext uri="{FF2B5EF4-FFF2-40B4-BE49-F238E27FC236}">
                <a16:creationId xmlns:a16="http://schemas.microsoft.com/office/drawing/2014/main" id="{21ACF2F1-E9DE-8AE8-97C0-F0F07832E3C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90249" y="2092230"/>
            <a:ext cx="4301955" cy="25811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with medium confidence">
            <a:extLst>
              <a:ext uri="{FF2B5EF4-FFF2-40B4-BE49-F238E27FC236}">
                <a16:creationId xmlns:a16="http://schemas.microsoft.com/office/drawing/2014/main" id="{DA979DCF-EB66-D79A-5582-F19CF3733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3084" y="4936154"/>
            <a:ext cx="4389120" cy="915080"/>
          </a:xfrm>
          <a:prstGeom prst="rect">
            <a:avLst/>
          </a:prstGeom>
        </p:spPr>
      </p:pic>
    </p:spTree>
    <p:extLst>
      <p:ext uri="{BB962C8B-B14F-4D97-AF65-F5344CB8AC3E}">
        <p14:creationId xmlns:p14="http://schemas.microsoft.com/office/powerpoint/2010/main" val="2706198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630936" y="640823"/>
            <a:ext cx="3419856" cy="5583148"/>
          </a:xfrm>
        </p:spPr>
        <p:txBody>
          <a:bodyPr anchor="ctr">
            <a:normAutofit/>
          </a:bodyPr>
          <a:lstStyle/>
          <a:p>
            <a:r>
              <a:rPr lang="en-US" sz="5400" b="1" dirty="0">
                <a:latin typeface="Arial" panose="020B0604020202020204" pitchFamily="34" charset="0"/>
                <a:cs typeface="Arial" panose="020B0604020202020204" pitchFamily="34" charset="0"/>
              </a:rPr>
              <a:t>There is no free lunch ;)</a:t>
            </a:r>
            <a:br>
              <a:rPr lang="en-US" sz="5400" b="1" dirty="0">
                <a:latin typeface="Arial" panose="020B0604020202020204" pitchFamily="34" charset="0"/>
                <a:cs typeface="Arial" panose="020B0604020202020204" pitchFamily="34" charset="0"/>
              </a:rPr>
            </a:br>
            <a:r>
              <a:rPr lang="en-US" sz="5400" b="1" dirty="0">
                <a:latin typeface="Arial" panose="020B0604020202020204" pitchFamily="34" charset="0"/>
                <a:cs typeface="Arial" panose="020B0604020202020204" pitchFamily="34" charset="0"/>
              </a:rPr>
              <a:t>Quiz</a:t>
            </a:r>
          </a:p>
        </p:txBody>
      </p:sp>
      <p:sp>
        <p:nvSpPr>
          <p:cNvPr id="38"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Logo&#10;&#10;Description automatically generated with medium confidence">
            <a:extLst>
              <a:ext uri="{FF2B5EF4-FFF2-40B4-BE49-F238E27FC236}">
                <a16:creationId xmlns:a16="http://schemas.microsoft.com/office/drawing/2014/main" id="{B07164F2-2359-914A-BF45-C94B0B9BFC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4296" y="1869032"/>
            <a:ext cx="6894576" cy="1437439"/>
          </a:xfrm>
          <a:prstGeom prst="rect">
            <a:avLst/>
          </a:prstGeom>
        </p:spPr>
      </p:pic>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4654296" y="4798577"/>
            <a:ext cx="6894576" cy="1428487"/>
          </a:xfrm>
        </p:spPr>
        <p:txBody>
          <a:bodyPr anchor="t">
            <a:normAutofit/>
          </a:bodyPr>
          <a:lstStyle/>
          <a:p>
            <a:endParaRPr lang="en-US" sz="2200"/>
          </a:p>
          <a:p>
            <a:pPr lvl="1"/>
            <a:endParaRPr lang="en-US" sz="2200">
              <a:effectLst/>
              <a:latin typeface="CIDFont+F4"/>
            </a:endParaRPr>
          </a:p>
        </p:txBody>
      </p:sp>
    </p:spTree>
    <p:extLst>
      <p:ext uri="{BB962C8B-B14F-4D97-AF65-F5344CB8AC3E}">
        <p14:creationId xmlns:p14="http://schemas.microsoft.com/office/powerpoint/2010/main" val="3075394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Defining Terrorism and Violent Extremism</a:t>
            </a:r>
          </a:p>
        </p:txBody>
      </p:sp>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4367695" y="144607"/>
            <a:ext cx="5550814" cy="5546047"/>
          </a:xfrm>
        </p:spPr>
        <p:txBody>
          <a:bodyPr anchor="ctr">
            <a:normAutofit fontScale="92500" lnSpcReduction="10000"/>
          </a:bodyPr>
          <a:lstStyle/>
          <a:p>
            <a:endParaRPr lang="en-US" sz="1400" dirty="0"/>
          </a:p>
          <a:p>
            <a:endParaRPr lang="en-US" sz="1400" dirty="0"/>
          </a:p>
          <a:p>
            <a:r>
              <a:rPr lang="en-US" sz="2400" dirty="0">
                <a:effectLst/>
                <a:latin typeface="Arial" panose="020B0604020202020204" pitchFamily="34" charset="0"/>
                <a:cs typeface="Arial" panose="020B0604020202020204" pitchFamily="34" charset="0"/>
              </a:rPr>
              <a:t>500 definitions of terrorism. </a:t>
            </a:r>
          </a:p>
          <a:p>
            <a:pPr lvl="1"/>
            <a:r>
              <a:rPr lang="en-US" dirty="0">
                <a:effectLst/>
                <a:latin typeface="Arial" panose="020B0604020202020204" pitchFamily="34" charset="0"/>
                <a:cs typeface="Arial" panose="020B0604020202020204" pitchFamily="34" charset="0"/>
              </a:rPr>
              <a:t>Terrorists are politically motivated nonstate actors who use violence against civilians and property to instill widespread fear while trying to achieve a political goal. </a:t>
            </a:r>
          </a:p>
          <a:p>
            <a:r>
              <a:rPr lang="en-US" sz="2400" dirty="0">
                <a:latin typeface="Arial" panose="020B0604020202020204" pitchFamily="34" charset="0"/>
                <a:cs typeface="Arial" panose="020B0604020202020204" pitchFamily="34" charset="0"/>
              </a:rPr>
              <a:t>From the FBI and DHS:</a:t>
            </a:r>
          </a:p>
          <a:p>
            <a:pPr lvl="1"/>
            <a:r>
              <a:rPr lang="en-US" dirty="0">
                <a:effectLst/>
                <a:latin typeface="Arial" panose="020B0604020202020204" pitchFamily="34" charset="0"/>
                <a:cs typeface="Arial" panose="020B0604020202020204" pitchFamily="34" charset="0"/>
              </a:rPr>
              <a:t>A “domestic violent extremist” (DVE) is defined as an individual based and operating primarily within the United States or its territories without direction or inspiration from a foreign terrorist group or other foreign power who seeks to </a:t>
            </a:r>
            <a:r>
              <a:rPr lang="en-US" b="1" dirty="0">
                <a:effectLst/>
                <a:latin typeface="Arial" panose="020B0604020202020204" pitchFamily="34" charset="0"/>
                <a:cs typeface="Arial" panose="020B0604020202020204" pitchFamily="34" charset="0"/>
              </a:rPr>
              <a:t>further political or social goals</a:t>
            </a:r>
            <a:r>
              <a:rPr lang="en-US" dirty="0">
                <a:effectLst/>
                <a:latin typeface="Arial" panose="020B0604020202020204" pitchFamily="34" charset="0"/>
                <a:cs typeface="Arial" panose="020B0604020202020204" pitchFamily="34" charset="0"/>
              </a:rPr>
              <a:t>, wholly or in part, </a:t>
            </a:r>
            <a:r>
              <a:rPr lang="en-US" b="1" dirty="0">
                <a:effectLst/>
                <a:latin typeface="Arial" panose="020B0604020202020204" pitchFamily="34" charset="0"/>
                <a:cs typeface="Arial" panose="020B0604020202020204" pitchFamily="34" charset="0"/>
              </a:rPr>
              <a:t>through unlawful acts of force</a:t>
            </a:r>
            <a:r>
              <a:rPr lang="en-US" dirty="0">
                <a:effectLst/>
                <a:latin typeface="Arial" panose="020B0604020202020204" pitchFamily="34" charset="0"/>
                <a:cs typeface="Arial" panose="020B0604020202020204" pitchFamily="34" charset="0"/>
              </a:rPr>
              <a:t> or </a:t>
            </a:r>
            <a:r>
              <a:rPr lang="en-US" b="1" dirty="0">
                <a:effectLst/>
                <a:latin typeface="Arial" panose="020B0604020202020204" pitchFamily="34" charset="0"/>
                <a:cs typeface="Arial" panose="020B0604020202020204" pitchFamily="34" charset="0"/>
              </a:rPr>
              <a:t>violence dangerous to human life</a:t>
            </a:r>
            <a:r>
              <a:rPr lang="en-US" dirty="0">
                <a:effectLst/>
                <a:latin typeface="Arial" panose="020B0604020202020204" pitchFamily="34" charset="0"/>
                <a:cs typeface="Arial" panose="020B0604020202020204" pitchFamily="34" charset="0"/>
              </a:rPr>
              <a:t>. </a:t>
            </a:r>
          </a:p>
          <a:p>
            <a:pPr lvl="1"/>
            <a:endParaRPr lang="en-US" sz="1400" dirty="0">
              <a:effectLst/>
              <a:latin typeface="CIDFont+F4"/>
            </a:endParaRPr>
          </a:p>
        </p:txBody>
      </p:sp>
      <p:pic>
        <p:nvPicPr>
          <p:cNvPr id="20" name="Picture 19" descr="Logo&#10;&#10;Description automatically generated with medium confidence">
            <a:extLst>
              <a:ext uri="{FF2B5EF4-FFF2-40B4-BE49-F238E27FC236}">
                <a16:creationId xmlns:a16="http://schemas.microsoft.com/office/drawing/2014/main" id="{B07164F2-2359-914A-BF45-C94B0B9BFC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7688" y="5690655"/>
            <a:ext cx="4967802" cy="1035729"/>
          </a:xfrm>
          <a:prstGeom prst="rect">
            <a:avLst/>
          </a:prstGeom>
        </p:spPr>
      </p:pic>
      <p:pic>
        <p:nvPicPr>
          <p:cNvPr id="18" name="Picture 17" descr="A picture containing person&#10;&#10;Description automatically generated">
            <a:extLst>
              <a:ext uri="{FF2B5EF4-FFF2-40B4-BE49-F238E27FC236}">
                <a16:creationId xmlns:a16="http://schemas.microsoft.com/office/drawing/2014/main" id="{3E9E1659-E2EB-034C-828F-A77890817859}"/>
              </a:ext>
            </a:extLst>
          </p:cNvPr>
          <p:cNvPicPr>
            <a:picLocks noChangeAspect="1"/>
          </p:cNvPicPr>
          <p:nvPr/>
        </p:nvPicPr>
        <p:blipFill>
          <a:blip r:embed="rId4"/>
          <a:stretch>
            <a:fillRect/>
          </a:stretch>
        </p:blipFill>
        <p:spPr>
          <a:xfrm>
            <a:off x="228228" y="4310733"/>
            <a:ext cx="3501611" cy="2065271"/>
          </a:xfrm>
          <a:prstGeom prst="rect">
            <a:avLst/>
          </a:prstGeom>
        </p:spPr>
      </p:pic>
      <p:pic>
        <p:nvPicPr>
          <p:cNvPr id="24" name="Picture 23" descr="A picture containing sky, outdoor, sandy&#10;&#10;Description automatically generated">
            <a:extLst>
              <a:ext uri="{FF2B5EF4-FFF2-40B4-BE49-F238E27FC236}">
                <a16:creationId xmlns:a16="http://schemas.microsoft.com/office/drawing/2014/main" id="{42770331-A2BD-A149-A312-F7849CC3F04A}"/>
              </a:ext>
            </a:extLst>
          </p:cNvPr>
          <p:cNvPicPr>
            <a:picLocks noChangeAspect="1"/>
          </p:cNvPicPr>
          <p:nvPr/>
        </p:nvPicPr>
        <p:blipFill>
          <a:blip r:embed="rId5"/>
          <a:stretch>
            <a:fillRect/>
          </a:stretch>
        </p:blipFill>
        <p:spPr>
          <a:xfrm>
            <a:off x="10248370" y="247608"/>
            <a:ext cx="1546395" cy="2134595"/>
          </a:xfrm>
          <a:prstGeom prst="rect">
            <a:avLst/>
          </a:prstGeom>
        </p:spPr>
      </p:pic>
    </p:spTree>
    <p:extLst>
      <p:ext uri="{BB962C8B-B14F-4D97-AF65-F5344CB8AC3E}">
        <p14:creationId xmlns:p14="http://schemas.microsoft.com/office/powerpoint/2010/main" val="4186852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70A268-190F-F6E6-505D-04062C90633D}"/>
              </a:ext>
            </a:extLst>
          </p:cNvPr>
          <p:cNvSpPr>
            <a:spLocks noGrp="1"/>
          </p:cNvSpPr>
          <p:nvPr>
            <p:ph type="title"/>
          </p:nvPr>
        </p:nvSpPr>
        <p:spPr>
          <a:xfrm>
            <a:off x="336511" y="551221"/>
            <a:ext cx="3201366" cy="2331679"/>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Defining Targeted Violence</a:t>
            </a:r>
          </a:p>
        </p:txBody>
      </p:sp>
      <p:sp>
        <p:nvSpPr>
          <p:cNvPr id="3" name="Content Placeholder 2">
            <a:extLst>
              <a:ext uri="{FF2B5EF4-FFF2-40B4-BE49-F238E27FC236}">
                <a16:creationId xmlns:a16="http://schemas.microsoft.com/office/drawing/2014/main" id="{495902EC-8741-18A3-4ACE-9EE8E151EEC5}"/>
              </a:ext>
            </a:extLst>
          </p:cNvPr>
          <p:cNvSpPr>
            <a:spLocks noGrp="1"/>
          </p:cNvSpPr>
          <p:nvPr>
            <p:ph idx="1"/>
          </p:nvPr>
        </p:nvSpPr>
        <p:spPr>
          <a:xfrm>
            <a:off x="4367694" y="144607"/>
            <a:ext cx="7487795" cy="5546047"/>
          </a:xfrm>
        </p:spPr>
        <p:txBody>
          <a:bodyPr anchor="ctr">
            <a:normAutofit fontScale="85000" lnSpcReduction="20000"/>
          </a:bodyPr>
          <a:lstStyle/>
          <a:p>
            <a:pPr marL="0" indent="0">
              <a:buNone/>
            </a:pPr>
            <a:endParaRPr lang="en-US" sz="1400" dirty="0">
              <a:latin typeface="Arial" panose="020B0604020202020204" pitchFamily="34" charset="0"/>
              <a:cs typeface="Arial" panose="020B0604020202020204" pitchFamily="34" charset="0"/>
            </a:endParaRPr>
          </a:p>
          <a:p>
            <a:r>
              <a:rPr lang="en-US" b="0" i="0" dirty="0">
                <a:solidFill>
                  <a:srgbClr val="212121"/>
                </a:solidFill>
                <a:effectLst/>
                <a:latin typeface="Arial" panose="020B0604020202020204" pitchFamily="34" charset="0"/>
                <a:cs typeface="Arial" panose="020B0604020202020204" pitchFamily="34" charset="0"/>
              </a:rPr>
              <a:t>Targeted violence refers to violence that is premeditated and directed at specific individuals, groups, or locations with a political or ideological motive in mind. </a:t>
            </a:r>
            <a:r>
              <a:rPr lang="en-US" dirty="0">
                <a:solidFill>
                  <a:srgbClr val="000E1E"/>
                </a:solidFill>
                <a:latin typeface="Arial" panose="020B0604020202020204" pitchFamily="34" charset="0"/>
                <a:cs typeface="Arial" panose="020B0604020202020204" pitchFamily="34" charset="0"/>
              </a:rPr>
              <a:t>Groups that are often subject to targeted violence include racial, ethnic, or religious </a:t>
            </a:r>
            <a:r>
              <a:rPr lang="en-US" dirty="0" err="1">
                <a:solidFill>
                  <a:srgbClr val="000E1E"/>
                </a:solidFill>
                <a:latin typeface="Arial" panose="020B0604020202020204" pitchFamily="34" charset="0"/>
                <a:cs typeface="Arial" panose="020B0604020202020204" pitchFamily="34" charset="0"/>
              </a:rPr>
              <a:t>groups.Target</a:t>
            </a:r>
            <a:r>
              <a:rPr lang="en-US" dirty="0">
                <a:solidFill>
                  <a:srgbClr val="000E1E"/>
                </a:solidFill>
                <a:latin typeface="Arial" panose="020B0604020202020204" pitchFamily="34" charset="0"/>
                <a:cs typeface="Arial" panose="020B0604020202020204" pitchFamily="34" charset="0"/>
              </a:rPr>
              <a:t> groups may also be chosen on the basis of sex, sexual orientation, or gender identity.</a:t>
            </a:r>
          </a:p>
          <a:p>
            <a:r>
              <a:rPr lang="en-US" dirty="0">
                <a:solidFill>
                  <a:srgbClr val="000E1E"/>
                </a:solidFill>
                <a:latin typeface="Arial" panose="020B0604020202020204" pitchFamily="34" charset="0"/>
                <a:cs typeface="Arial" panose="020B0604020202020204" pitchFamily="34" charset="0"/>
              </a:rPr>
              <a:t>It’s important to note however, that </a:t>
            </a:r>
            <a:r>
              <a:rPr lang="en-US" dirty="0">
                <a:solidFill>
                  <a:srgbClr val="000000"/>
                </a:solidFill>
                <a:latin typeface="Arial" panose="020B0604020202020204" pitchFamily="34" charset="0"/>
                <a:cs typeface="Arial" panose="020B0604020202020204" pitchFamily="34" charset="0"/>
              </a:rPr>
              <a:t>in many cases perpetrators arbitrarily choose specific victims of the group they wish to target.</a:t>
            </a:r>
            <a:r>
              <a:rPr lang="en-US" dirty="0">
                <a:solidFill>
                  <a:srgbClr val="000E1E"/>
                </a:solidFill>
                <a:latin typeface="Arial" panose="020B0604020202020204" pitchFamily="34" charset="0"/>
                <a:cs typeface="Arial" panose="020B0604020202020204" pitchFamily="34" charset="0"/>
              </a:rPr>
              <a:t> </a:t>
            </a:r>
          </a:p>
          <a:p>
            <a:r>
              <a:rPr lang="en-US" b="0" i="0" dirty="0">
                <a:solidFill>
                  <a:srgbClr val="212121"/>
                </a:solidFill>
                <a:effectLst/>
                <a:latin typeface="Arial" panose="020B0604020202020204" pitchFamily="34" charset="0"/>
                <a:cs typeface="Arial" panose="020B0604020202020204" pitchFamily="34" charset="0"/>
              </a:rPr>
              <a:t>Targeted violence is distinct from violence that is impulsive, random, or spontaneous and is often distinguished by pre-attack behaviors that suggest violence as a possible outcome. </a:t>
            </a:r>
          </a:p>
          <a:p>
            <a:r>
              <a:rPr lang="en-US" b="0" i="0" dirty="0">
                <a:solidFill>
                  <a:srgbClr val="212121"/>
                </a:solidFill>
                <a:effectLst/>
                <a:latin typeface="Arial" panose="020B0604020202020204" pitchFamily="34" charset="0"/>
                <a:cs typeface="Arial" panose="020B0604020202020204" pitchFamily="34" charset="0"/>
              </a:rPr>
              <a:t>Those behaviors, if identified and addressed, can reduce the likelihood of a targeted violence incident in your community.</a:t>
            </a:r>
            <a:endParaRPr lang="en-US" dirty="0">
              <a:effectLst/>
              <a:latin typeface="Arial" panose="020B0604020202020204" pitchFamily="34" charset="0"/>
              <a:cs typeface="Arial" panose="020B0604020202020204" pitchFamily="34" charset="0"/>
            </a:endParaRPr>
          </a:p>
          <a:p>
            <a:pPr lvl="1"/>
            <a:endParaRPr lang="en-US" sz="1400" dirty="0">
              <a:effectLst/>
              <a:latin typeface="CIDFont+F4"/>
            </a:endParaRPr>
          </a:p>
        </p:txBody>
      </p:sp>
      <p:pic>
        <p:nvPicPr>
          <p:cNvPr id="20" name="Picture 19" descr="Logo&#10;&#10;Description automatically generated with medium confidence">
            <a:extLst>
              <a:ext uri="{FF2B5EF4-FFF2-40B4-BE49-F238E27FC236}">
                <a16:creationId xmlns:a16="http://schemas.microsoft.com/office/drawing/2014/main" id="{B07164F2-2359-914A-BF45-C94B0B9BFC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7688" y="5690655"/>
            <a:ext cx="4967802" cy="1035729"/>
          </a:xfrm>
          <a:prstGeom prst="rect">
            <a:avLst/>
          </a:prstGeom>
        </p:spPr>
      </p:pic>
      <p:pic>
        <p:nvPicPr>
          <p:cNvPr id="5" name="Picture 4" descr="Icon&#10;&#10;Description automatically generated">
            <a:extLst>
              <a:ext uri="{FF2B5EF4-FFF2-40B4-BE49-F238E27FC236}">
                <a16:creationId xmlns:a16="http://schemas.microsoft.com/office/drawing/2014/main" id="{49CF4FD5-FC16-DF73-0E66-3D721797EB39}"/>
              </a:ext>
            </a:extLst>
          </p:cNvPr>
          <p:cNvPicPr>
            <a:picLocks noChangeAspect="1"/>
          </p:cNvPicPr>
          <p:nvPr/>
        </p:nvPicPr>
        <p:blipFill>
          <a:blip r:embed="rId4"/>
          <a:stretch>
            <a:fillRect/>
          </a:stretch>
        </p:blipFill>
        <p:spPr>
          <a:xfrm>
            <a:off x="280441" y="3483963"/>
            <a:ext cx="3476929" cy="2501979"/>
          </a:xfrm>
          <a:prstGeom prst="rect">
            <a:avLst/>
          </a:prstGeom>
        </p:spPr>
      </p:pic>
    </p:spTree>
    <p:extLst>
      <p:ext uri="{BB962C8B-B14F-4D97-AF65-F5344CB8AC3E}">
        <p14:creationId xmlns:p14="http://schemas.microsoft.com/office/powerpoint/2010/main" val="3507752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03DAC-09F9-203A-9957-1595628CF63C}"/>
              </a:ext>
            </a:extLst>
          </p:cNvPr>
          <p:cNvSpPr>
            <a:spLocks noGrp="1"/>
          </p:cNvSpPr>
          <p:nvPr>
            <p:ph type="title"/>
          </p:nvPr>
        </p:nvSpPr>
        <p:spPr>
          <a:xfrm>
            <a:off x="466722" y="586855"/>
            <a:ext cx="3201366" cy="3387497"/>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Current Domestic Violent Extremism Threat</a:t>
            </a:r>
          </a:p>
        </p:txBody>
      </p:sp>
      <p:sp>
        <p:nvSpPr>
          <p:cNvPr id="3" name="Content Placeholder 2">
            <a:extLst>
              <a:ext uri="{FF2B5EF4-FFF2-40B4-BE49-F238E27FC236}">
                <a16:creationId xmlns:a16="http://schemas.microsoft.com/office/drawing/2014/main" id="{D7820F75-01CC-4EB1-9DFA-3C3CBAE7B546}"/>
              </a:ext>
            </a:extLst>
          </p:cNvPr>
          <p:cNvSpPr>
            <a:spLocks noGrp="1"/>
          </p:cNvSpPr>
          <p:nvPr>
            <p:ph idx="1"/>
          </p:nvPr>
        </p:nvSpPr>
        <p:spPr>
          <a:xfrm>
            <a:off x="4581727" y="649480"/>
            <a:ext cx="6378716" cy="5546047"/>
          </a:xfrm>
        </p:spPr>
        <p:txBody>
          <a:bodyPr anchor="ctr">
            <a:normAutofit/>
          </a:bodyPr>
          <a:lstStyle/>
          <a:p>
            <a:r>
              <a:rPr lang="en-US" sz="2000" dirty="0">
                <a:latin typeface="Arial" panose="020B0604020202020204" pitchFamily="34" charset="0"/>
                <a:cs typeface="Arial" panose="020B0604020202020204" pitchFamily="34" charset="0"/>
              </a:rPr>
              <a:t>From DHS, October 2022:</a:t>
            </a:r>
          </a:p>
          <a:p>
            <a:pPr lvl="1"/>
            <a:r>
              <a:rPr lang="en-US" sz="2000" dirty="0">
                <a:latin typeface="Arial" panose="020B0604020202020204" pitchFamily="34" charset="0"/>
                <a:cs typeface="Arial" panose="020B0604020202020204" pitchFamily="34" charset="0"/>
              </a:rPr>
              <a:t>“</a:t>
            </a:r>
            <a:r>
              <a:rPr lang="en-US" sz="2000" dirty="0">
                <a:effectLst/>
                <a:latin typeface="Arial" panose="020B0604020202020204" pitchFamily="34" charset="0"/>
                <a:cs typeface="Arial" panose="020B0604020202020204" pitchFamily="34" charset="0"/>
              </a:rPr>
              <a:t>The FBI and DHS assessed </a:t>
            </a:r>
            <a:r>
              <a:rPr lang="en-US" sz="2000" b="1" dirty="0">
                <a:effectLst/>
                <a:latin typeface="Arial" panose="020B0604020202020204" pitchFamily="34" charset="0"/>
                <a:cs typeface="Arial" panose="020B0604020202020204" pitchFamily="34" charset="0"/>
              </a:rPr>
              <a:t>lone offenders </a:t>
            </a:r>
            <a:r>
              <a:rPr lang="en-US" sz="2000" dirty="0">
                <a:effectLst/>
                <a:latin typeface="Arial" panose="020B0604020202020204" pitchFamily="34" charset="0"/>
                <a:cs typeface="Arial" panose="020B0604020202020204" pitchFamily="34" charset="0"/>
              </a:rPr>
              <a:t>and </a:t>
            </a:r>
            <a:r>
              <a:rPr lang="en-US" sz="2000" b="1" dirty="0">
                <a:effectLst/>
                <a:latin typeface="Arial" panose="020B0604020202020204" pitchFamily="34" charset="0"/>
                <a:cs typeface="Arial" panose="020B0604020202020204" pitchFamily="34" charset="0"/>
              </a:rPr>
              <a:t>small groups of individuals </a:t>
            </a:r>
            <a:r>
              <a:rPr lang="en-US" sz="2000" dirty="0">
                <a:effectLst/>
                <a:latin typeface="Arial" panose="020B0604020202020204" pitchFamily="34" charset="0"/>
                <a:cs typeface="Arial" panose="020B0604020202020204" pitchFamily="34" charset="0"/>
              </a:rPr>
              <a:t>would continue to pose significant mitigation challenges due to their capacity for </a:t>
            </a:r>
            <a:r>
              <a:rPr lang="en-US" sz="2000" b="1" dirty="0">
                <a:effectLst/>
                <a:latin typeface="Arial" panose="020B0604020202020204" pitchFamily="34" charset="0"/>
                <a:cs typeface="Arial" panose="020B0604020202020204" pitchFamily="34" charset="0"/>
              </a:rPr>
              <a:t>independent radicalization </a:t>
            </a:r>
            <a:r>
              <a:rPr lang="en-US" sz="2000" dirty="0">
                <a:effectLst/>
                <a:latin typeface="Arial" panose="020B0604020202020204" pitchFamily="34" charset="0"/>
                <a:cs typeface="Arial" panose="020B0604020202020204" pitchFamily="34" charset="0"/>
              </a:rPr>
              <a:t>and mobilization and preference for </a:t>
            </a:r>
            <a:r>
              <a:rPr lang="en-US" sz="2000" b="1" dirty="0">
                <a:effectLst/>
                <a:latin typeface="Arial" panose="020B0604020202020204" pitchFamily="34" charset="0"/>
                <a:cs typeface="Arial" panose="020B0604020202020204" pitchFamily="34" charset="0"/>
              </a:rPr>
              <a:t>easily accessible weapons</a:t>
            </a:r>
            <a:r>
              <a:rPr lang="en-US" sz="2000" dirty="0">
                <a:effectLst/>
                <a:latin typeface="Arial" panose="020B0604020202020204" pitchFamily="34" charset="0"/>
                <a:cs typeface="Arial" panose="020B0604020202020204" pitchFamily="34" charset="0"/>
              </a:rPr>
              <a:t>.” </a:t>
            </a:r>
          </a:p>
          <a:p>
            <a:pPr lvl="1"/>
            <a:r>
              <a:rPr lang="en-US" sz="2000" dirty="0">
                <a:effectLst/>
                <a:latin typeface="Arial" panose="020B0604020202020204" pitchFamily="34" charset="0"/>
                <a:cs typeface="Arial" panose="020B0604020202020204" pitchFamily="34" charset="0"/>
              </a:rPr>
              <a:t>While lone wolves act alone, they are rarely “lonely,” as they are most often inspired by existing groups, ideologies and social </a:t>
            </a:r>
            <a:r>
              <a:rPr lang="en-US" sz="2000" dirty="0">
                <a:latin typeface="Arial" panose="020B0604020202020204" pitchFamily="34" charset="0"/>
                <a:cs typeface="Arial" panose="020B0604020202020204" pitchFamily="34" charset="0"/>
              </a:rPr>
              <a:t>support, which they often find via the internet. </a:t>
            </a:r>
          </a:p>
          <a:p>
            <a:pPr lvl="1"/>
            <a:r>
              <a:rPr lang="en-US" sz="2000" dirty="0">
                <a:effectLst/>
                <a:latin typeface="Arial" panose="020B0604020202020204" pitchFamily="34" charset="0"/>
                <a:cs typeface="Arial" panose="020B0604020202020204" pitchFamily="34" charset="0"/>
              </a:rPr>
              <a:t>Likewise, they often quote from and emulate the violent acts of others, hoping to exceed them in lethality of their attacks.</a:t>
            </a:r>
            <a:endParaRPr lang="en-US" sz="2000" dirty="0">
              <a:latin typeface="Arial" panose="020B0604020202020204" pitchFamily="34" charset="0"/>
              <a:cs typeface="Arial" panose="020B0604020202020204" pitchFamily="34" charset="0"/>
            </a:endParaRPr>
          </a:p>
          <a:p>
            <a:pPr marL="457200" lvl="1" indent="0">
              <a:buNone/>
            </a:pPr>
            <a:endParaRPr lang="en-US" sz="1400" dirty="0"/>
          </a:p>
        </p:txBody>
      </p:sp>
      <p:pic>
        <p:nvPicPr>
          <p:cNvPr id="4" name="Picture 3" descr="Logo&#10;&#10;Description automatically generated with medium confidence">
            <a:extLst>
              <a:ext uri="{FF2B5EF4-FFF2-40B4-BE49-F238E27FC236}">
                <a16:creationId xmlns:a16="http://schemas.microsoft.com/office/drawing/2014/main" id="{2E37D08D-76E8-0CE5-729C-C1C2110187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5426" y="5732299"/>
            <a:ext cx="3615776" cy="753847"/>
          </a:xfrm>
          <a:prstGeom prst="rect">
            <a:avLst/>
          </a:prstGeom>
        </p:spPr>
      </p:pic>
      <p:pic>
        <p:nvPicPr>
          <p:cNvPr id="6" name="Picture 5" descr="A group of people wearing masks&#10;&#10;Description automatically generated with low confidence">
            <a:extLst>
              <a:ext uri="{FF2B5EF4-FFF2-40B4-BE49-F238E27FC236}">
                <a16:creationId xmlns:a16="http://schemas.microsoft.com/office/drawing/2014/main" id="{2F3781B9-9DDA-2242-8994-3E90FAF7629A}"/>
              </a:ext>
            </a:extLst>
          </p:cNvPr>
          <p:cNvPicPr>
            <a:picLocks noChangeAspect="1"/>
          </p:cNvPicPr>
          <p:nvPr/>
        </p:nvPicPr>
        <p:blipFill>
          <a:blip r:embed="rId4"/>
          <a:stretch>
            <a:fillRect/>
          </a:stretch>
        </p:blipFill>
        <p:spPr>
          <a:xfrm>
            <a:off x="466722" y="3994632"/>
            <a:ext cx="3076774" cy="2708694"/>
          </a:xfrm>
          <a:prstGeom prst="rect">
            <a:avLst/>
          </a:prstGeom>
        </p:spPr>
      </p:pic>
    </p:spTree>
    <p:extLst>
      <p:ext uri="{BB962C8B-B14F-4D97-AF65-F5344CB8AC3E}">
        <p14:creationId xmlns:p14="http://schemas.microsoft.com/office/powerpoint/2010/main" val="3556920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03DAC-09F9-203A-9957-1595628CF63C}"/>
              </a:ext>
            </a:extLst>
          </p:cNvPr>
          <p:cNvSpPr>
            <a:spLocks noGrp="1"/>
          </p:cNvSpPr>
          <p:nvPr>
            <p:ph type="title"/>
          </p:nvPr>
        </p:nvSpPr>
        <p:spPr>
          <a:xfrm>
            <a:off x="466722" y="586855"/>
            <a:ext cx="3201366" cy="3387497"/>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Current Domestic Violent Extremism Threat</a:t>
            </a:r>
          </a:p>
        </p:txBody>
      </p:sp>
      <p:sp>
        <p:nvSpPr>
          <p:cNvPr id="3" name="Content Placeholder 2">
            <a:extLst>
              <a:ext uri="{FF2B5EF4-FFF2-40B4-BE49-F238E27FC236}">
                <a16:creationId xmlns:a16="http://schemas.microsoft.com/office/drawing/2014/main" id="{D7820F75-01CC-4EB1-9DFA-3C3CBAE7B546}"/>
              </a:ext>
            </a:extLst>
          </p:cNvPr>
          <p:cNvSpPr>
            <a:spLocks noGrp="1"/>
          </p:cNvSpPr>
          <p:nvPr>
            <p:ph idx="1"/>
          </p:nvPr>
        </p:nvSpPr>
        <p:spPr>
          <a:xfrm>
            <a:off x="4581727" y="649480"/>
            <a:ext cx="6872987" cy="5546047"/>
          </a:xfrm>
        </p:spPr>
        <p:txBody>
          <a:bodyPr anchor="ctr">
            <a:normAutofit/>
          </a:bodyPr>
          <a:lstStyle/>
          <a:p>
            <a:r>
              <a:rPr lang="en-US" sz="2400" dirty="0">
                <a:latin typeface="Arial" panose="020B0604020202020204" pitchFamily="34" charset="0"/>
                <a:cs typeface="Arial" panose="020B0604020202020204" pitchFamily="34" charset="0"/>
              </a:rPr>
              <a:t>From DHS, October 2022:</a:t>
            </a:r>
          </a:p>
          <a:p>
            <a:pPr lvl="1"/>
            <a:r>
              <a:rPr lang="en-US" dirty="0">
                <a:latin typeface="Arial" panose="020B0604020202020204" pitchFamily="34" charset="0"/>
                <a:cs typeface="Arial" panose="020B0604020202020204" pitchFamily="34" charset="0"/>
              </a:rPr>
              <a:t>“</a:t>
            </a:r>
            <a:r>
              <a:rPr lang="en-US" dirty="0">
                <a:effectLst/>
                <a:latin typeface="Arial" panose="020B0604020202020204" pitchFamily="34" charset="0"/>
                <a:cs typeface="Arial" panose="020B0604020202020204" pitchFamily="34" charset="0"/>
              </a:rPr>
              <a:t>In 2021, the FBI and DHS assessed RMVEs [</a:t>
            </a:r>
            <a:r>
              <a:rPr lang="en-US" dirty="0">
                <a:latin typeface="Arial" panose="020B0604020202020204" pitchFamily="34" charset="0"/>
                <a:cs typeface="Arial" panose="020B0604020202020204" pitchFamily="34" charset="0"/>
              </a:rPr>
              <a:t>Racially Motivated Violent Extremists] </a:t>
            </a:r>
            <a:r>
              <a:rPr lang="en-US" dirty="0">
                <a:effectLst/>
                <a:latin typeface="Arial" panose="020B0604020202020204" pitchFamily="34" charset="0"/>
                <a:cs typeface="Arial" panose="020B0604020202020204" pitchFamily="34" charset="0"/>
              </a:rPr>
              <a:t>advocating the </a:t>
            </a:r>
            <a:r>
              <a:rPr lang="en-US" b="1" dirty="0">
                <a:effectLst/>
                <a:latin typeface="Arial" panose="020B0604020202020204" pitchFamily="34" charset="0"/>
                <a:cs typeface="Arial" panose="020B0604020202020204" pitchFamily="34" charset="0"/>
              </a:rPr>
              <a:t>superiority of the white race </a:t>
            </a:r>
            <a:r>
              <a:rPr lang="en-US" dirty="0">
                <a:effectLst/>
                <a:latin typeface="Arial" panose="020B0604020202020204" pitchFamily="34" charset="0"/>
                <a:cs typeface="Arial" panose="020B0604020202020204" pitchFamily="34" charset="0"/>
              </a:rPr>
              <a:t>and anti-authority or anti-government violent extremists, specifically </a:t>
            </a:r>
            <a:r>
              <a:rPr lang="en-US" b="1" dirty="0">
                <a:effectLst/>
                <a:latin typeface="Arial" panose="020B0604020202020204" pitchFamily="34" charset="0"/>
                <a:cs typeface="Arial" panose="020B0604020202020204" pitchFamily="34" charset="0"/>
              </a:rPr>
              <a:t>militia violent extremists</a:t>
            </a:r>
            <a:r>
              <a:rPr lang="en-US" dirty="0">
                <a:effectLst/>
                <a:latin typeface="Arial" panose="020B0604020202020204" pitchFamily="34" charset="0"/>
                <a:cs typeface="Arial" panose="020B0604020202020204" pitchFamily="34" charset="0"/>
              </a:rPr>
              <a:t>, as presenting the most lethal threat categories.” </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a:t>
            </a:r>
            <a:r>
              <a:rPr lang="en-US" dirty="0">
                <a:effectLst/>
                <a:latin typeface="Arial" panose="020B0604020202020204" pitchFamily="34" charset="0"/>
                <a:cs typeface="Arial" panose="020B0604020202020204" pitchFamily="34" charset="0"/>
              </a:rPr>
              <a:t>The FBI and DHS assessed RMVEs were most likely to conduct </a:t>
            </a:r>
            <a:r>
              <a:rPr lang="en-US" b="1" dirty="0">
                <a:effectLst/>
                <a:latin typeface="Arial" panose="020B0604020202020204" pitchFamily="34" charset="0"/>
                <a:cs typeface="Arial" panose="020B0604020202020204" pitchFamily="34" charset="0"/>
              </a:rPr>
              <a:t>mass-casualty attacks against civilians</a:t>
            </a:r>
            <a:r>
              <a:rPr lang="en-US" dirty="0">
                <a:effectLst/>
                <a:latin typeface="Arial" panose="020B0604020202020204" pitchFamily="34" charset="0"/>
                <a:cs typeface="Arial" panose="020B0604020202020204" pitchFamily="34" charset="0"/>
              </a:rPr>
              <a:t>, and militia violent extremists would typically </a:t>
            </a:r>
            <a:r>
              <a:rPr lang="en-US" b="1" dirty="0">
                <a:effectLst/>
                <a:latin typeface="Arial" panose="020B0604020202020204" pitchFamily="34" charset="0"/>
                <a:cs typeface="Arial" panose="020B0604020202020204" pitchFamily="34" charset="0"/>
              </a:rPr>
              <a:t>target law enforcement and government personnel </a:t>
            </a:r>
            <a:r>
              <a:rPr lang="en-US" dirty="0">
                <a:effectLst/>
                <a:latin typeface="Arial" panose="020B0604020202020204" pitchFamily="34" charset="0"/>
                <a:cs typeface="Arial" panose="020B0604020202020204" pitchFamily="34" charset="0"/>
              </a:rPr>
              <a:t>and facilities."</a:t>
            </a:r>
            <a:endParaRPr lang="en-US" dirty="0">
              <a:latin typeface="Arial" panose="020B0604020202020204" pitchFamily="34" charset="0"/>
              <a:cs typeface="Arial" panose="020B0604020202020204" pitchFamily="34" charset="0"/>
            </a:endParaRPr>
          </a:p>
          <a:p>
            <a:pPr lvl="1"/>
            <a:endParaRPr lang="en-US" sz="1600" dirty="0"/>
          </a:p>
        </p:txBody>
      </p:sp>
      <p:pic>
        <p:nvPicPr>
          <p:cNvPr id="4" name="Picture 3" descr="Logo&#10;&#10;Description automatically generated with medium confidence">
            <a:extLst>
              <a:ext uri="{FF2B5EF4-FFF2-40B4-BE49-F238E27FC236}">
                <a16:creationId xmlns:a16="http://schemas.microsoft.com/office/drawing/2014/main" id="{2E37D08D-76E8-0CE5-729C-C1C2110187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7210" y="5732299"/>
            <a:ext cx="3615776" cy="753847"/>
          </a:xfrm>
          <a:prstGeom prst="rect">
            <a:avLst/>
          </a:prstGeom>
        </p:spPr>
      </p:pic>
      <p:pic>
        <p:nvPicPr>
          <p:cNvPr id="6" name="Picture 5" descr="A picture containing text, outdoor&#10;&#10;Description automatically generated">
            <a:extLst>
              <a:ext uri="{FF2B5EF4-FFF2-40B4-BE49-F238E27FC236}">
                <a16:creationId xmlns:a16="http://schemas.microsoft.com/office/drawing/2014/main" id="{865B74CA-E946-C742-B156-39E3CB281F98}"/>
              </a:ext>
            </a:extLst>
          </p:cNvPr>
          <p:cNvPicPr>
            <a:picLocks noChangeAspect="1"/>
          </p:cNvPicPr>
          <p:nvPr/>
        </p:nvPicPr>
        <p:blipFill>
          <a:blip r:embed="rId3"/>
          <a:stretch>
            <a:fillRect/>
          </a:stretch>
        </p:blipFill>
        <p:spPr>
          <a:xfrm>
            <a:off x="269014" y="4102743"/>
            <a:ext cx="3293919" cy="2379947"/>
          </a:xfrm>
          <a:prstGeom prst="rect">
            <a:avLst/>
          </a:prstGeom>
        </p:spPr>
      </p:pic>
    </p:spTree>
    <p:extLst>
      <p:ext uri="{BB962C8B-B14F-4D97-AF65-F5344CB8AC3E}">
        <p14:creationId xmlns:p14="http://schemas.microsoft.com/office/powerpoint/2010/main" val="291102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9"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Rectangle 32">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F448BD4-793F-6A95-2317-CF1BBC523EC3}"/>
              </a:ext>
            </a:extLst>
          </p:cNvPr>
          <p:cNvSpPr>
            <a:spLocks noGrp="1"/>
          </p:cNvSpPr>
          <p:nvPr>
            <p:ph type="title"/>
          </p:nvPr>
        </p:nvSpPr>
        <p:spPr>
          <a:xfrm>
            <a:off x="1047280" y="759805"/>
            <a:ext cx="10306520" cy="1325563"/>
          </a:xfrm>
        </p:spPr>
        <p:txBody>
          <a:bodyPr>
            <a:normAutofit/>
          </a:bodyPr>
          <a:lstStyle/>
          <a:p>
            <a:r>
              <a:rPr lang="en-US" sz="4000" b="1" dirty="0">
                <a:solidFill>
                  <a:srgbClr val="FFFFFF"/>
                </a:solidFill>
                <a:latin typeface="Arial" panose="020B0604020202020204" pitchFamily="34" charset="0"/>
                <a:cs typeface="Arial" panose="020B0604020202020204" pitchFamily="34" charset="0"/>
              </a:rPr>
              <a:t>Domestic Violent Extremism Categories</a:t>
            </a:r>
          </a:p>
        </p:txBody>
      </p:sp>
      <p:sp>
        <p:nvSpPr>
          <p:cNvPr id="3" name="Content Placeholder 2">
            <a:extLst>
              <a:ext uri="{FF2B5EF4-FFF2-40B4-BE49-F238E27FC236}">
                <a16:creationId xmlns:a16="http://schemas.microsoft.com/office/drawing/2014/main" id="{44B8687C-5685-86C8-6319-995E6DDAB2BD}"/>
              </a:ext>
            </a:extLst>
          </p:cNvPr>
          <p:cNvSpPr>
            <a:spLocks noGrp="1"/>
          </p:cNvSpPr>
          <p:nvPr>
            <p:ph idx="1"/>
          </p:nvPr>
        </p:nvSpPr>
        <p:spPr>
          <a:xfrm>
            <a:off x="1878228" y="2371444"/>
            <a:ext cx="6747582" cy="3726751"/>
          </a:xfrm>
        </p:spPr>
        <p:txBody>
          <a:bodyPr>
            <a:normAutofit/>
          </a:bodyPr>
          <a:lstStyle/>
          <a:p>
            <a:r>
              <a:rPr lang="en-US" sz="1700" dirty="0">
                <a:latin typeface="Arial" panose="020B0604020202020204" pitchFamily="34" charset="0"/>
                <a:cs typeface="Arial" panose="020B0604020202020204" pitchFamily="34" charset="0"/>
              </a:rPr>
              <a:t>Categories defined by the U.S. Government:</a:t>
            </a:r>
          </a:p>
          <a:p>
            <a:pPr lvl="1"/>
            <a:r>
              <a:rPr lang="en-US" sz="1700" dirty="0">
                <a:latin typeface="Arial" panose="020B0604020202020204" pitchFamily="34" charset="0"/>
                <a:cs typeface="Arial" panose="020B0604020202020204" pitchFamily="34" charset="0"/>
              </a:rPr>
              <a:t>Racially or Ethnically Motivated Violent Extremism</a:t>
            </a:r>
          </a:p>
          <a:p>
            <a:pPr lvl="1"/>
            <a:r>
              <a:rPr lang="en-US" sz="1700" dirty="0">
                <a:latin typeface="Arial" panose="020B0604020202020204" pitchFamily="34" charset="0"/>
                <a:cs typeface="Arial" panose="020B0604020202020204" pitchFamily="34" charset="0"/>
              </a:rPr>
              <a:t>Anti-Government or Anti-Authority Violent Extremism – usually militias</a:t>
            </a:r>
          </a:p>
          <a:p>
            <a:pPr lvl="1"/>
            <a:r>
              <a:rPr lang="en-US" sz="1700" dirty="0">
                <a:latin typeface="Arial" panose="020B0604020202020204" pitchFamily="34" charset="0"/>
                <a:cs typeface="Arial" panose="020B0604020202020204" pitchFamily="34" charset="0"/>
              </a:rPr>
              <a:t>Animal Rights/Environmental Violent Extremism</a:t>
            </a:r>
          </a:p>
          <a:p>
            <a:pPr lvl="1"/>
            <a:r>
              <a:rPr lang="en-US" sz="1700" dirty="0">
                <a:latin typeface="Arial" panose="020B0604020202020204" pitchFamily="34" charset="0"/>
                <a:cs typeface="Arial" panose="020B0604020202020204" pitchFamily="34" charset="0"/>
              </a:rPr>
              <a:t>Abortion-Related Violent Extremism</a:t>
            </a:r>
          </a:p>
          <a:p>
            <a:pPr lvl="1"/>
            <a:r>
              <a:rPr lang="en-US" sz="1700" dirty="0">
                <a:latin typeface="Arial" panose="020B0604020202020204" pitchFamily="34" charset="0"/>
                <a:cs typeface="Arial" panose="020B0604020202020204" pitchFamily="34" charset="0"/>
              </a:rPr>
              <a:t>Other, including ideologies related to religion, gender, or sexual orientation</a:t>
            </a:r>
          </a:p>
        </p:txBody>
      </p:sp>
      <p:pic>
        <p:nvPicPr>
          <p:cNvPr id="4" name="Picture 3" descr="Logo&#10;&#10;Description automatically generated with medium confidence">
            <a:extLst>
              <a:ext uri="{FF2B5EF4-FFF2-40B4-BE49-F238E27FC236}">
                <a16:creationId xmlns:a16="http://schemas.microsoft.com/office/drawing/2014/main" id="{8E3D1070-EC02-9EB4-2C3D-224D640CAA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2329" y="5548464"/>
            <a:ext cx="4802404" cy="1001245"/>
          </a:xfrm>
          <a:prstGeom prst="rect">
            <a:avLst/>
          </a:prstGeom>
        </p:spPr>
      </p:pic>
      <p:pic>
        <p:nvPicPr>
          <p:cNvPr id="5" name="Picture 4">
            <a:extLst>
              <a:ext uri="{FF2B5EF4-FFF2-40B4-BE49-F238E27FC236}">
                <a16:creationId xmlns:a16="http://schemas.microsoft.com/office/drawing/2014/main" id="{06E2306F-9F03-0949-949C-F23C86BC29B0}"/>
              </a:ext>
            </a:extLst>
          </p:cNvPr>
          <p:cNvPicPr>
            <a:picLocks noChangeAspect="1"/>
          </p:cNvPicPr>
          <p:nvPr/>
        </p:nvPicPr>
        <p:blipFill>
          <a:blip r:embed="rId3"/>
          <a:stretch>
            <a:fillRect/>
          </a:stretch>
        </p:blipFill>
        <p:spPr>
          <a:xfrm>
            <a:off x="8597318" y="2354089"/>
            <a:ext cx="2295127" cy="1273376"/>
          </a:xfrm>
          <a:prstGeom prst="rect">
            <a:avLst/>
          </a:prstGeom>
        </p:spPr>
      </p:pic>
      <p:pic>
        <p:nvPicPr>
          <p:cNvPr id="6" name="Picture 5">
            <a:extLst>
              <a:ext uri="{FF2B5EF4-FFF2-40B4-BE49-F238E27FC236}">
                <a16:creationId xmlns:a16="http://schemas.microsoft.com/office/drawing/2014/main" id="{9706E86A-4705-5049-9C5E-3F742E9ABBF1}"/>
              </a:ext>
            </a:extLst>
          </p:cNvPr>
          <p:cNvPicPr>
            <a:picLocks noChangeAspect="1"/>
          </p:cNvPicPr>
          <p:nvPr/>
        </p:nvPicPr>
        <p:blipFill>
          <a:blip r:embed="rId4"/>
          <a:stretch>
            <a:fillRect/>
          </a:stretch>
        </p:blipFill>
        <p:spPr>
          <a:xfrm>
            <a:off x="217267" y="5055291"/>
            <a:ext cx="1979508" cy="1437590"/>
          </a:xfrm>
          <a:prstGeom prst="rect">
            <a:avLst/>
          </a:prstGeom>
        </p:spPr>
      </p:pic>
      <p:pic>
        <p:nvPicPr>
          <p:cNvPr id="7" name="Picture 6">
            <a:extLst>
              <a:ext uri="{FF2B5EF4-FFF2-40B4-BE49-F238E27FC236}">
                <a16:creationId xmlns:a16="http://schemas.microsoft.com/office/drawing/2014/main" id="{F098281A-45E1-3341-90F7-B40BDE7A96E0}"/>
              </a:ext>
            </a:extLst>
          </p:cNvPr>
          <p:cNvPicPr>
            <a:picLocks noChangeAspect="1"/>
          </p:cNvPicPr>
          <p:nvPr/>
        </p:nvPicPr>
        <p:blipFill>
          <a:blip r:embed="rId5"/>
          <a:stretch>
            <a:fillRect/>
          </a:stretch>
        </p:blipFill>
        <p:spPr>
          <a:xfrm>
            <a:off x="8625809" y="3855402"/>
            <a:ext cx="2266636" cy="1494666"/>
          </a:xfrm>
          <a:prstGeom prst="rect">
            <a:avLst/>
          </a:prstGeom>
        </p:spPr>
      </p:pic>
      <p:pic>
        <p:nvPicPr>
          <p:cNvPr id="9" name="Picture 8">
            <a:extLst>
              <a:ext uri="{FF2B5EF4-FFF2-40B4-BE49-F238E27FC236}">
                <a16:creationId xmlns:a16="http://schemas.microsoft.com/office/drawing/2014/main" id="{3300476F-D11E-4C4B-9328-F95AAE67B739}"/>
              </a:ext>
            </a:extLst>
          </p:cNvPr>
          <p:cNvPicPr>
            <a:picLocks noChangeAspect="1"/>
          </p:cNvPicPr>
          <p:nvPr/>
        </p:nvPicPr>
        <p:blipFill>
          <a:blip r:embed="rId6"/>
          <a:stretch>
            <a:fillRect/>
          </a:stretch>
        </p:blipFill>
        <p:spPr>
          <a:xfrm>
            <a:off x="258821" y="3191833"/>
            <a:ext cx="1937953" cy="1431900"/>
          </a:xfrm>
          <a:prstGeom prst="rect">
            <a:avLst/>
          </a:prstGeom>
        </p:spPr>
      </p:pic>
      <p:pic>
        <p:nvPicPr>
          <p:cNvPr id="11" name="Picture 10">
            <a:extLst>
              <a:ext uri="{FF2B5EF4-FFF2-40B4-BE49-F238E27FC236}">
                <a16:creationId xmlns:a16="http://schemas.microsoft.com/office/drawing/2014/main" id="{2C29D8E1-33EC-E34B-A1A5-17DAA15ACBA3}"/>
              </a:ext>
            </a:extLst>
          </p:cNvPr>
          <p:cNvPicPr>
            <a:picLocks noChangeAspect="1"/>
          </p:cNvPicPr>
          <p:nvPr/>
        </p:nvPicPr>
        <p:blipFill>
          <a:blip r:embed="rId7"/>
          <a:stretch>
            <a:fillRect/>
          </a:stretch>
        </p:blipFill>
        <p:spPr>
          <a:xfrm>
            <a:off x="2567752" y="4776030"/>
            <a:ext cx="2579968" cy="1716851"/>
          </a:xfrm>
          <a:prstGeom prst="rect">
            <a:avLst/>
          </a:prstGeom>
        </p:spPr>
      </p:pic>
    </p:spTree>
    <p:extLst>
      <p:ext uri="{BB962C8B-B14F-4D97-AF65-F5344CB8AC3E}">
        <p14:creationId xmlns:p14="http://schemas.microsoft.com/office/powerpoint/2010/main" val="365161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Police Officers Killed in the United States by Domestic Extremists (1971-2021)">
            <a:extLst>
              <a:ext uri="{FF2B5EF4-FFF2-40B4-BE49-F238E27FC236}">
                <a16:creationId xmlns:a16="http://schemas.microsoft.com/office/drawing/2014/main" id="{BA0EDBAC-0597-2976-CED8-E7A24F11B7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5" b="1677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398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3E7549-4AC0-DC4C-FC67-584A7F1801D8}"/>
              </a:ext>
            </a:extLst>
          </p:cNvPr>
          <p:cNvSpPr>
            <a:spLocks noGrp="1"/>
          </p:cNvSpPr>
          <p:nvPr>
            <p:ph type="title"/>
          </p:nvPr>
        </p:nvSpPr>
        <p:spPr>
          <a:xfrm>
            <a:off x="640080" y="329184"/>
            <a:ext cx="6894576" cy="1783080"/>
          </a:xfrm>
        </p:spPr>
        <p:txBody>
          <a:bodyPr anchor="b">
            <a:normAutofit/>
          </a:bodyPr>
          <a:lstStyle/>
          <a:p>
            <a:r>
              <a:rPr lang="en-US" sz="3800" b="1">
                <a:latin typeface="Arial" panose="020B0604020202020204" pitchFamily="34" charset="0"/>
                <a:cs typeface="Arial" panose="020B0604020202020204" pitchFamily="34" charset="0"/>
              </a:rPr>
              <a:t>Ideologies and Conspiracies Underlying DVE Groups</a:t>
            </a:r>
          </a:p>
        </p:txBody>
      </p:sp>
      <p:sp>
        <p:nvSpPr>
          <p:cNvPr id="5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7C3F7A-C677-0506-26AF-765C9564A37E}"/>
              </a:ext>
            </a:extLst>
          </p:cNvPr>
          <p:cNvSpPr>
            <a:spLocks noGrp="1"/>
          </p:cNvSpPr>
          <p:nvPr>
            <p:ph idx="1"/>
          </p:nvPr>
        </p:nvSpPr>
        <p:spPr>
          <a:xfrm>
            <a:off x="313944" y="2522728"/>
            <a:ext cx="7549896" cy="4006088"/>
          </a:xfrm>
        </p:spPr>
        <p:txBody>
          <a:bodyPr>
            <a:noAutofit/>
          </a:bodyPr>
          <a:lstStyle/>
          <a:p>
            <a:r>
              <a:rPr lang="en-US" sz="2000" dirty="0">
                <a:latin typeface="Arial" panose="020B0604020202020204" pitchFamily="34" charset="0"/>
                <a:cs typeface="Arial" panose="020B0604020202020204" pitchFamily="34" charset="0"/>
              </a:rPr>
              <a:t>Racially or Ethnically Motivated Violent Extremism</a:t>
            </a:r>
          </a:p>
          <a:p>
            <a:pPr lvl="1"/>
            <a:r>
              <a:rPr lang="en-US" sz="2000" dirty="0">
                <a:latin typeface="Arial" panose="020B0604020202020204" pitchFamily="34" charset="0"/>
                <a:cs typeface="Arial" panose="020B0604020202020204" pitchFamily="34" charset="0"/>
              </a:rPr>
              <a:t>White supremacy</a:t>
            </a:r>
          </a:p>
          <a:p>
            <a:pPr lvl="1"/>
            <a:r>
              <a:rPr lang="en-US" sz="2000" dirty="0">
                <a:latin typeface="Arial" panose="020B0604020202020204" pitchFamily="34" charset="0"/>
                <a:cs typeface="Arial" panose="020B0604020202020204" pitchFamily="34" charset="0"/>
              </a:rPr>
              <a:t>White nationalism/separatism</a:t>
            </a:r>
          </a:p>
          <a:p>
            <a:pPr lvl="1"/>
            <a:r>
              <a:rPr lang="en-US" sz="2000" dirty="0">
                <a:latin typeface="Arial" panose="020B0604020202020204" pitchFamily="34" charset="0"/>
                <a:cs typeface="Arial" panose="020B0604020202020204" pitchFamily="34" charset="0"/>
              </a:rPr>
              <a:t>Black separatism</a:t>
            </a:r>
          </a:p>
          <a:p>
            <a:r>
              <a:rPr lang="en-US" sz="2000" dirty="0">
                <a:latin typeface="Arial" panose="020B0604020202020204" pitchFamily="34" charset="0"/>
                <a:cs typeface="Arial" panose="020B0604020202020204" pitchFamily="34" charset="0"/>
              </a:rPr>
              <a:t>Anti-Government or Anti-Authority Violent Extremism</a:t>
            </a:r>
          </a:p>
          <a:p>
            <a:pPr lvl="1"/>
            <a:r>
              <a:rPr lang="en-US" sz="2000" dirty="0">
                <a:latin typeface="Arial" panose="020B0604020202020204" pitchFamily="34" charset="0"/>
                <a:cs typeface="Arial" panose="020B0604020202020204" pitchFamily="34" charset="0"/>
              </a:rPr>
              <a:t>Militia movements – often gun rights/constitutional “defenders”</a:t>
            </a:r>
          </a:p>
          <a:p>
            <a:pPr lvl="1"/>
            <a:r>
              <a:rPr lang="en-US" sz="2000" dirty="0">
                <a:latin typeface="Arial" panose="020B0604020202020204" pitchFamily="34" charset="0"/>
                <a:cs typeface="Arial" panose="020B0604020202020204" pitchFamily="34" charset="0"/>
              </a:rPr>
              <a:t>Sovereign citizens – don’t believe in government</a:t>
            </a:r>
          </a:p>
          <a:p>
            <a:pPr lvl="1"/>
            <a:r>
              <a:rPr lang="en-US" sz="2000" dirty="0">
                <a:latin typeface="Arial" panose="020B0604020202020204" pitchFamily="34" charset="0"/>
                <a:cs typeface="Arial" panose="020B0604020202020204" pitchFamily="34" charset="0"/>
              </a:rPr>
              <a:t>Antifa/Jane’s Revenge – anti-fascist/abortion rights</a:t>
            </a:r>
          </a:p>
          <a:p>
            <a:r>
              <a:rPr lang="en-US" sz="2000" dirty="0">
                <a:latin typeface="Arial" panose="020B0604020202020204" pitchFamily="34" charset="0"/>
                <a:cs typeface="Arial" panose="020B0604020202020204" pitchFamily="34" charset="0"/>
              </a:rPr>
              <a:t>Accelerationism - anarchists</a:t>
            </a:r>
          </a:p>
          <a:p>
            <a:r>
              <a:rPr lang="en-US" sz="2000" dirty="0">
                <a:latin typeface="Arial" panose="020B0604020202020204" pitchFamily="34" charset="0"/>
                <a:cs typeface="Arial" panose="020B0604020202020204" pitchFamily="34" charset="0"/>
              </a:rPr>
              <a:t>Environmentalism</a:t>
            </a:r>
          </a:p>
          <a:p>
            <a:r>
              <a:rPr lang="en-US" sz="2000" dirty="0">
                <a:latin typeface="Arial" panose="020B0604020202020204" pitchFamily="34" charset="0"/>
                <a:cs typeface="Arial" panose="020B0604020202020204" pitchFamily="34" charset="0"/>
              </a:rPr>
              <a:t>Anti-Abortion</a:t>
            </a:r>
          </a:p>
        </p:txBody>
      </p:sp>
      <p:pic>
        <p:nvPicPr>
          <p:cNvPr id="6" name="Picture 5" descr="A picture containing text, outdoor&#10;&#10;Description automatically generated">
            <a:extLst>
              <a:ext uri="{FF2B5EF4-FFF2-40B4-BE49-F238E27FC236}">
                <a16:creationId xmlns:a16="http://schemas.microsoft.com/office/drawing/2014/main" id="{0B60B635-4086-7E92-E7B3-1EB49C448CF4}"/>
              </a:ext>
            </a:extLst>
          </p:cNvPr>
          <p:cNvPicPr>
            <a:picLocks noChangeAspect="1"/>
          </p:cNvPicPr>
          <p:nvPr/>
        </p:nvPicPr>
        <p:blipFill>
          <a:blip r:embed="rId3"/>
          <a:stretch>
            <a:fillRect/>
          </a:stretch>
        </p:blipFill>
        <p:spPr>
          <a:xfrm>
            <a:off x="7863840" y="734529"/>
            <a:ext cx="4014216" cy="2619276"/>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6969C6B2-25E7-AAB9-E23C-2E90680BFD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3840" y="4750777"/>
            <a:ext cx="3995928" cy="833104"/>
          </a:xfrm>
          <a:prstGeom prst="rect">
            <a:avLst/>
          </a:prstGeom>
        </p:spPr>
      </p:pic>
    </p:spTree>
    <p:extLst>
      <p:ext uri="{BB962C8B-B14F-4D97-AF65-F5344CB8AC3E}">
        <p14:creationId xmlns:p14="http://schemas.microsoft.com/office/powerpoint/2010/main" val="3329489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578888" y="1709692"/>
            <a:ext cx="2880828" cy="3071906"/>
          </a:xfrm>
        </p:spPr>
        <p:txBody>
          <a:bodyPr vert="horz" lIns="91440" tIns="45720" rIns="91440" bIns="45720" rtlCol="0" anchor="t">
            <a:normAutofit fontScale="90000"/>
          </a:bodyPr>
          <a:lstStyle/>
          <a:p>
            <a:pPr algn="ctr"/>
            <a:r>
              <a:rPr lang="en-US" sz="4000" b="1" kern="1200" dirty="0">
                <a:solidFill>
                  <a:srgbClr val="FFFFFF"/>
                </a:solidFill>
                <a:latin typeface="Arial" panose="020B0604020202020204" pitchFamily="34" charset="0"/>
                <a:cs typeface="Arial" panose="020B0604020202020204" pitchFamily="34" charset="0"/>
              </a:rPr>
              <a:t>Domestic Violent Extremist Groups by Categories</a:t>
            </a:r>
            <a:br>
              <a:rPr lang="en-US" sz="4000"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pic>
        <p:nvPicPr>
          <p:cNvPr id="4" name="Picture 3" descr="Logo&#10;&#10;Description automatically generated with medium confidence">
            <a:extLst>
              <a:ext uri="{FF2B5EF4-FFF2-40B4-BE49-F238E27FC236}">
                <a16:creationId xmlns:a16="http://schemas.microsoft.com/office/drawing/2014/main" id="{5B7BB128-61CB-D919-521A-AC26EBF754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2428" y="2675757"/>
            <a:ext cx="7225748" cy="1506485"/>
          </a:xfrm>
          <a:prstGeom prst="rect">
            <a:avLst/>
          </a:prstGeom>
        </p:spPr>
      </p:pic>
    </p:spTree>
    <p:extLst>
      <p:ext uri="{BB962C8B-B14F-4D97-AF65-F5344CB8AC3E}">
        <p14:creationId xmlns:p14="http://schemas.microsoft.com/office/powerpoint/2010/main" val="133387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Alt Right and White Supremacy | ADL">
            <a:extLst>
              <a:ext uri="{FF2B5EF4-FFF2-40B4-BE49-F238E27FC236}">
                <a16:creationId xmlns:a16="http://schemas.microsoft.com/office/drawing/2014/main" id="{521BAD3E-1882-3D99-E8E7-C67B19BFDBF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6922" b="807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E0C32A-EFF0-31BD-9799-E3C493566EE8}"/>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dirty="0">
                <a:solidFill>
                  <a:srgbClr val="FFFFFF"/>
                </a:solidFill>
                <a:latin typeface="Arial" panose="020B0604020202020204" pitchFamily="34" charset="0"/>
                <a:cs typeface="Arial" panose="020B0604020202020204" pitchFamily="34" charset="0"/>
              </a:rPr>
              <a:t>White Supremacy</a:t>
            </a:r>
          </a:p>
        </p:txBody>
      </p:sp>
    </p:spTree>
    <p:extLst>
      <p:ext uri="{BB962C8B-B14F-4D97-AF65-F5344CB8AC3E}">
        <p14:creationId xmlns:p14="http://schemas.microsoft.com/office/powerpoint/2010/main" val="303851276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6" name="Rectangle 820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208" name="Rectangle 820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0" name="Rectangle 820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2" name="Rectangle 821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4" name="Rectangle 821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16" name="Freeform: Shape 821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18" name="Rectangle 821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E9E7C1-01B6-F47D-E331-F0E4AE849922}"/>
              </a:ext>
            </a:extLst>
          </p:cNvPr>
          <p:cNvSpPr>
            <a:spLocks noGrp="1"/>
          </p:cNvSpPr>
          <p:nvPr>
            <p:ph type="title"/>
          </p:nvPr>
        </p:nvSpPr>
        <p:spPr>
          <a:xfrm>
            <a:off x="367547" y="701193"/>
            <a:ext cx="3533426" cy="3896207"/>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White Supremacists</a:t>
            </a:r>
          </a:p>
        </p:txBody>
      </p:sp>
      <p:sp>
        <p:nvSpPr>
          <p:cNvPr id="3" name="Content Placeholder 2">
            <a:extLst>
              <a:ext uri="{FF2B5EF4-FFF2-40B4-BE49-F238E27FC236}">
                <a16:creationId xmlns:a16="http://schemas.microsoft.com/office/drawing/2014/main" id="{200221A1-8904-7B9C-54B0-2FC60C845AD1}"/>
              </a:ext>
            </a:extLst>
          </p:cNvPr>
          <p:cNvSpPr>
            <a:spLocks noGrp="1"/>
          </p:cNvSpPr>
          <p:nvPr>
            <p:ph idx="1"/>
          </p:nvPr>
        </p:nvSpPr>
        <p:spPr>
          <a:xfrm>
            <a:off x="4244759" y="-147809"/>
            <a:ext cx="6555347" cy="5546047"/>
          </a:xfrm>
        </p:spPr>
        <p:txBody>
          <a:bodyPr anchor="ctr">
            <a:normAutofit/>
          </a:bodyPr>
          <a:lstStyle/>
          <a:p>
            <a:r>
              <a:rPr lang="en-US" sz="2000" dirty="0">
                <a:latin typeface="Arial" panose="020B0604020202020204" pitchFamily="34" charset="0"/>
                <a:cs typeface="Arial" panose="020B0604020202020204" pitchFamily="34" charset="0"/>
              </a:rPr>
              <a:t>Belief systems vary:</a:t>
            </a:r>
          </a:p>
          <a:p>
            <a:pPr lvl="1"/>
            <a:r>
              <a:rPr lang="en-US" sz="2000" dirty="0">
                <a:latin typeface="Arial" panose="020B0604020202020204" pitchFamily="34" charset="0"/>
                <a:cs typeface="Arial" panose="020B0604020202020204" pitchFamily="34" charset="0"/>
              </a:rPr>
              <a:t>Christian Identity</a:t>
            </a:r>
          </a:p>
          <a:p>
            <a:pPr lvl="1"/>
            <a:r>
              <a:rPr lang="en-US" sz="2000" dirty="0">
                <a:latin typeface="Arial" panose="020B0604020202020204" pitchFamily="34" charset="0"/>
                <a:cs typeface="Arial" panose="020B0604020202020204" pitchFamily="34" charset="0"/>
              </a:rPr>
              <a:t>Racist Odinism</a:t>
            </a:r>
          </a:p>
          <a:p>
            <a:pPr lvl="1"/>
            <a:r>
              <a:rPr lang="en-US" sz="2000" dirty="0">
                <a:latin typeface="Arial" panose="020B0604020202020204" pitchFamily="34" charset="0"/>
                <a:cs typeface="Arial" panose="020B0604020202020204" pitchFamily="34" charset="0"/>
              </a:rPr>
              <a:t>Neo-Nazism</a:t>
            </a:r>
          </a:p>
          <a:p>
            <a:pPr lvl="1"/>
            <a:r>
              <a:rPr lang="en-US" sz="2000" dirty="0">
                <a:latin typeface="Arial" panose="020B0604020202020204" pitchFamily="34" charset="0"/>
                <a:cs typeface="Arial" panose="020B0604020202020204" pitchFamily="34" charset="0"/>
              </a:rPr>
              <a:t>Conspiracy theories</a:t>
            </a:r>
          </a:p>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White racial superiority</a:t>
            </a:r>
          </a:p>
          <a:p>
            <a:pPr lvl="1"/>
            <a:r>
              <a:rPr lang="en-US" sz="2000" dirty="0">
                <a:latin typeface="Arial" panose="020B0604020202020204" pitchFamily="34" charset="0"/>
                <a:cs typeface="Arial" panose="020B0604020202020204" pitchFamily="34" charset="0"/>
              </a:rPr>
              <a:t>Antisemitism</a:t>
            </a:r>
          </a:p>
          <a:p>
            <a:pPr lvl="1"/>
            <a:r>
              <a:rPr lang="en-US" sz="2000" dirty="0">
                <a:latin typeface="Arial" panose="020B0604020202020204" pitchFamily="34" charset="0"/>
                <a:cs typeface="Arial" panose="020B0604020202020204" pitchFamily="34" charset="0"/>
              </a:rPr>
              <a:t>White replacement/White genocide</a:t>
            </a:r>
          </a:p>
          <a:p>
            <a:pPr lvl="1"/>
            <a:r>
              <a:rPr lang="en-US" sz="2000" dirty="0" err="1">
                <a:latin typeface="Arial" panose="020B0604020202020204" pitchFamily="34" charset="0"/>
                <a:cs typeface="Arial" panose="020B0604020202020204" pitchFamily="34" charset="0"/>
              </a:rPr>
              <a:t>RaHoWa</a:t>
            </a:r>
            <a:endParaRPr lang="en-US" sz="2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Homophobia/Transphobia</a:t>
            </a:r>
          </a:p>
        </p:txBody>
      </p:sp>
      <p:pic>
        <p:nvPicPr>
          <p:cNvPr id="5" name="Picture 4" descr="Icon&#10;&#10;Description automatically generated with low confidence">
            <a:extLst>
              <a:ext uri="{FF2B5EF4-FFF2-40B4-BE49-F238E27FC236}">
                <a16:creationId xmlns:a16="http://schemas.microsoft.com/office/drawing/2014/main" id="{7E534B4D-8520-4C40-9293-A524D7074D12}"/>
              </a:ext>
            </a:extLst>
          </p:cNvPr>
          <p:cNvPicPr>
            <a:picLocks noChangeAspect="1"/>
          </p:cNvPicPr>
          <p:nvPr/>
        </p:nvPicPr>
        <p:blipFill>
          <a:blip r:embed="rId2"/>
          <a:stretch>
            <a:fillRect/>
          </a:stretch>
        </p:blipFill>
        <p:spPr>
          <a:xfrm>
            <a:off x="10449830" y="5066871"/>
            <a:ext cx="1607506" cy="1801267"/>
          </a:xfrm>
          <a:prstGeom prst="rect">
            <a:avLst/>
          </a:prstGeom>
        </p:spPr>
      </p:pic>
      <p:pic>
        <p:nvPicPr>
          <p:cNvPr id="7" name="Picture 6" descr="Icon&#10;&#10;Description automatically generated">
            <a:extLst>
              <a:ext uri="{FF2B5EF4-FFF2-40B4-BE49-F238E27FC236}">
                <a16:creationId xmlns:a16="http://schemas.microsoft.com/office/drawing/2014/main" id="{98E10E82-69B8-F849-8503-BEFBA3A827F6}"/>
              </a:ext>
            </a:extLst>
          </p:cNvPr>
          <p:cNvPicPr>
            <a:picLocks noChangeAspect="1"/>
          </p:cNvPicPr>
          <p:nvPr/>
        </p:nvPicPr>
        <p:blipFill>
          <a:blip r:embed="rId3"/>
          <a:stretch>
            <a:fillRect/>
          </a:stretch>
        </p:blipFill>
        <p:spPr>
          <a:xfrm>
            <a:off x="2155100" y="157488"/>
            <a:ext cx="1676714" cy="1368843"/>
          </a:xfrm>
          <a:prstGeom prst="rect">
            <a:avLst/>
          </a:prstGeom>
        </p:spPr>
      </p:pic>
      <p:pic>
        <p:nvPicPr>
          <p:cNvPr id="9" name="Picture 8" descr="A picture containing text, sign, stop, outdoor&#10;&#10;Description automatically generated">
            <a:extLst>
              <a:ext uri="{FF2B5EF4-FFF2-40B4-BE49-F238E27FC236}">
                <a16:creationId xmlns:a16="http://schemas.microsoft.com/office/drawing/2014/main" id="{046C3413-7DB2-9946-9C8B-F5E9E55D671D}"/>
              </a:ext>
            </a:extLst>
          </p:cNvPr>
          <p:cNvPicPr>
            <a:picLocks noChangeAspect="1"/>
          </p:cNvPicPr>
          <p:nvPr/>
        </p:nvPicPr>
        <p:blipFill>
          <a:blip r:embed="rId4"/>
          <a:stretch>
            <a:fillRect/>
          </a:stretch>
        </p:blipFill>
        <p:spPr>
          <a:xfrm>
            <a:off x="274111" y="274842"/>
            <a:ext cx="1705869" cy="1158542"/>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46A46943-BC9D-654A-A4FF-EE52C1F5E288}"/>
              </a:ext>
            </a:extLst>
          </p:cNvPr>
          <p:cNvPicPr>
            <a:picLocks noChangeAspect="1"/>
          </p:cNvPicPr>
          <p:nvPr/>
        </p:nvPicPr>
        <p:blipFill>
          <a:blip r:embed="rId5"/>
          <a:stretch>
            <a:fillRect/>
          </a:stretch>
        </p:blipFill>
        <p:spPr>
          <a:xfrm>
            <a:off x="8652255" y="5224831"/>
            <a:ext cx="1545865" cy="1568269"/>
          </a:xfrm>
          <a:prstGeom prst="rect">
            <a:avLst/>
          </a:prstGeom>
        </p:spPr>
      </p:pic>
      <p:pic>
        <p:nvPicPr>
          <p:cNvPr id="13" name="Picture 12" descr="Logo, icon&#10;&#10;Description automatically generated">
            <a:extLst>
              <a:ext uri="{FF2B5EF4-FFF2-40B4-BE49-F238E27FC236}">
                <a16:creationId xmlns:a16="http://schemas.microsoft.com/office/drawing/2014/main" id="{84ED00C1-A49C-0A45-82E3-D1D5C5DC0AE2}"/>
              </a:ext>
            </a:extLst>
          </p:cNvPr>
          <p:cNvPicPr>
            <a:picLocks noChangeAspect="1"/>
          </p:cNvPicPr>
          <p:nvPr/>
        </p:nvPicPr>
        <p:blipFill>
          <a:blip r:embed="rId6"/>
          <a:stretch>
            <a:fillRect/>
          </a:stretch>
        </p:blipFill>
        <p:spPr>
          <a:xfrm>
            <a:off x="168814" y="5163003"/>
            <a:ext cx="1640518" cy="1522069"/>
          </a:xfrm>
          <a:prstGeom prst="rect">
            <a:avLst/>
          </a:prstGeom>
        </p:spPr>
      </p:pic>
      <p:pic>
        <p:nvPicPr>
          <p:cNvPr id="15" name="Picture 14" descr="Icon&#10;&#10;Description automatically generated">
            <a:extLst>
              <a:ext uri="{FF2B5EF4-FFF2-40B4-BE49-F238E27FC236}">
                <a16:creationId xmlns:a16="http://schemas.microsoft.com/office/drawing/2014/main" id="{F10A7D73-6E81-B54E-A7F9-865B921C0789}"/>
              </a:ext>
            </a:extLst>
          </p:cNvPr>
          <p:cNvPicPr>
            <a:picLocks noChangeAspect="1"/>
          </p:cNvPicPr>
          <p:nvPr/>
        </p:nvPicPr>
        <p:blipFill>
          <a:blip r:embed="rId7"/>
          <a:stretch>
            <a:fillRect/>
          </a:stretch>
        </p:blipFill>
        <p:spPr>
          <a:xfrm>
            <a:off x="4033481" y="5290635"/>
            <a:ext cx="1269042" cy="1554372"/>
          </a:xfrm>
          <a:prstGeom prst="rect">
            <a:avLst/>
          </a:prstGeom>
        </p:spPr>
      </p:pic>
      <p:pic>
        <p:nvPicPr>
          <p:cNvPr id="17" name="Picture 16" descr="A picture containing text, sign&#10;&#10;Description automatically generated">
            <a:extLst>
              <a:ext uri="{FF2B5EF4-FFF2-40B4-BE49-F238E27FC236}">
                <a16:creationId xmlns:a16="http://schemas.microsoft.com/office/drawing/2014/main" id="{F75AAA04-0163-4F40-AC01-02136CD972CE}"/>
              </a:ext>
            </a:extLst>
          </p:cNvPr>
          <p:cNvPicPr>
            <a:picLocks noChangeAspect="1"/>
          </p:cNvPicPr>
          <p:nvPr/>
        </p:nvPicPr>
        <p:blipFill>
          <a:blip r:embed="rId8"/>
          <a:stretch>
            <a:fillRect/>
          </a:stretch>
        </p:blipFill>
        <p:spPr>
          <a:xfrm>
            <a:off x="5577288" y="5313049"/>
            <a:ext cx="1152405" cy="1454846"/>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B659A672-2712-BD40-8A0C-7972DCCEB27D}"/>
              </a:ext>
            </a:extLst>
          </p:cNvPr>
          <p:cNvPicPr>
            <a:picLocks noChangeAspect="1"/>
          </p:cNvPicPr>
          <p:nvPr/>
        </p:nvPicPr>
        <p:blipFill>
          <a:blip r:embed="rId9"/>
          <a:stretch>
            <a:fillRect/>
          </a:stretch>
        </p:blipFill>
        <p:spPr>
          <a:xfrm>
            <a:off x="1993880" y="5174052"/>
            <a:ext cx="1472544" cy="1478757"/>
          </a:xfrm>
          <a:prstGeom prst="rect">
            <a:avLst/>
          </a:prstGeom>
        </p:spPr>
      </p:pic>
      <p:pic>
        <p:nvPicPr>
          <p:cNvPr id="21" name="Picture 20" descr="Logo&#10;&#10;Description automatically generated">
            <a:extLst>
              <a:ext uri="{FF2B5EF4-FFF2-40B4-BE49-F238E27FC236}">
                <a16:creationId xmlns:a16="http://schemas.microsoft.com/office/drawing/2014/main" id="{BF26C9C2-7B89-D24C-A634-B860FDC31248}"/>
              </a:ext>
            </a:extLst>
          </p:cNvPr>
          <p:cNvPicPr>
            <a:picLocks noChangeAspect="1"/>
          </p:cNvPicPr>
          <p:nvPr/>
        </p:nvPicPr>
        <p:blipFill>
          <a:blip r:embed="rId10"/>
          <a:stretch>
            <a:fillRect/>
          </a:stretch>
        </p:blipFill>
        <p:spPr>
          <a:xfrm>
            <a:off x="9514701" y="3218261"/>
            <a:ext cx="2108649" cy="1783710"/>
          </a:xfrm>
          <a:prstGeom prst="rect">
            <a:avLst/>
          </a:prstGeom>
        </p:spPr>
      </p:pic>
      <p:pic>
        <p:nvPicPr>
          <p:cNvPr id="23" name="Picture 22" descr="Text&#10;&#10;Description automatically generated">
            <a:extLst>
              <a:ext uri="{FF2B5EF4-FFF2-40B4-BE49-F238E27FC236}">
                <a16:creationId xmlns:a16="http://schemas.microsoft.com/office/drawing/2014/main" id="{4A2FCE2B-CF04-C24A-A462-5807663742B6}"/>
              </a:ext>
            </a:extLst>
          </p:cNvPr>
          <p:cNvPicPr>
            <a:picLocks noChangeAspect="1"/>
          </p:cNvPicPr>
          <p:nvPr/>
        </p:nvPicPr>
        <p:blipFill>
          <a:blip r:embed="rId11"/>
          <a:stretch>
            <a:fillRect/>
          </a:stretch>
        </p:blipFill>
        <p:spPr>
          <a:xfrm>
            <a:off x="8756654" y="205191"/>
            <a:ext cx="3161234" cy="2858703"/>
          </a:xfrm>
          <a:prstGeom prst="rect">
            <a:avLst/>
          </a:prstGeom>
        </p:spPr>
      </p:pic>
      <p:pic>
        <p:nvPicPr>
          <p:cNvPr id="25" name="Picture 24" descr="A cover of a book&#10;&#10;Description automatically generated with low confidence">
            <a:extLst>
              <a:ext uri="{FF2B5EF4-FFF2-40B4-BE49-F238E27FC236}">
                <a16:creationId xmlns:a16="http://schemas.microsoft.com/office/drawing/2014/main" id="{1B10DFF0-3126-3146-A57A-9E6E6C09D93A}"/>
              </a:ext>
            </a:extLst>
          </p:cNvPr>
          <p:cNvPicPr>
            <a:picLocks noChangeAspect="1"/>
          </p:cNvPicPr>
          <p:nvPr/>
        </p:nvPicPr>
        <p:blipFill>
          <a:blip r:embed="rId12"/>
          <a:stretch>
            <a:fillRect/>
          </a:stretch>
        </p:blipFill>
        <p:spPr>
          <a:xfrm>
            <a:off x="302996" y="1787284"/>
            <a:ext cx="838442" cy="1250955"/>
          </a:xfrm>
          <a:prstGeom prst="rect">
            <a:avLst/>
          </a:prstGeom>
        </p:spPr>
      </p:pic>
      <p:pic>
        <p:nvPicPr>
          <p:cNvPr id="27" name="Picture 26" descr="A red and white logo&#10;&#10;Description automatically generated with low confidence">
            <a:extLst>
              <a:ext uri="{FF2B5EF4-FFF2-40B4-BE49-F238E27FC236}">
                <a16:creationId xmlns:a16="http://schemas.microsoft.com/office/drawing/2014/main" id="{5CF1C719-6C2E-4E40-B82D-ACBD301ACC9E}"/>
              </a:ext>
            </a:extLst>
          </p:cNvPr>
          <p:cNvPicPr>
            <a:picLocks noChangeAspect="1"/>
          </p:cNvPicPr>
          <p:nvPr/>
        </p:nvPicPr>
        <p:blipFill>
          <a:blip r:embed="rId13"/>
          <a:stretch>
            <a:fillRect/>
          </a:stretch>
        </p:blipFill>
        <p:spPr>
          <a:xfrm>
            <a:off x="6614713" y="5330841"/>
            <a:ext cx="1815441" cy="1568268"/>
          </a:xfrm>
          <a:prstGeom prst="rect">
            <a:avLst/>
          </a:prstGeom>
        </p:spPr>
      </p:pic>
      <p:pic>
        <p:nvPicPr>
          <p:cNvPr id="29" name="Picture 28" descr="A person with a mustache&#10;&#10;Description automatically generated with medium confidence">
            <a:extLst>
              <a:ext uri="{FF2B5EF4-FFF2-40B4-BE49-F238E27FC236}">
                <a16:creationId xmlns:a16="http://schemas.microsoft.com/office/drawing/2014/main" id="{734C79F6-09C0-424D-9868-7BA63018A05F}"/>
              </a:ext>
            </a:extLst>
          </p:cNvPr>
          <p:cNvPicPr>
            <a:picLocks noChangeAspect="1"/>
          </p:cNvPicPr>
          <p:nvPr/>
        </p:nvPicPr>
        <p:blipFill>
          <a:blip r:embed="rId14"/>
          <a:stretch>
            <a:fillRect/>
          </a:stretch>
        </p:blipFill>
        <p:spPr>
          <a:xfrm>
            <a:off x="1303730" y="1820695"/>
            <a:ext cx="833048" cy="1250955"/>
          </a:xfrm>
          <a:prstGeom prst="rect">
            <a:avLst/>
          </a:prstGeom>
        </p:spPr>
      </p:pic>
    </p:spTree>
    <p:extLst>
      <p:ext uri="{BB962C8B-B14F-4D97-AF65-F5344CB8AC3E}">
        <p14:creationId xmlns:p14="http://schemas.microsoft.com/office/powerpoint/2010/main" val="1095923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211015" y="1709692"/>
            <a:ext cx="3716215" cy="3071906"/>
          </a:xfrm>
        </p:spPr>
        <p:txBody>
          <a:bodyPr vert="horz" lIns="91440" tIns="45720" rIns="91440" bIns="45720" rtlCol="0" anchor="t">
            <a:normAutofit fontScale="90000"/>
          </a:bodyPr>
          <a:lstStyle/>
          <a:p>
            <a:r>
              <a:rPr lang="en-US" sz="4000" kern="1200" dirty="0">
                <a:solidFill>
                  <a:srgbClr val="FFFFFF"/>
                </a:solidFill>
                <a:latin typeface="+mj-lt"/>
                <a:ea typeface="+mj-ea"/>
                <a:cs typeface="+mj-cs"/>
              </a:rPr>
              <a:t>Some Numbers to Recognize</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14 Words </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88 – Heil Hitler</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18 – Adolph Hitler</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5 – I have nothing..</a:t>
            </a:r>
            <a:br>
              <a:rPr lang="en-US" sz="4000" kern="1200" dirty="0">
                <a:solidFill>
                  <a:srgbClr val="FFFFFF"/>
                </a:solidFill>
                <a:latin typeface="+mj-lt"/>
                <a:ea typeface="+mj-ea"/>
                <a:cs typeface="+mj-cs"/>
              </a:rPr>
            </a:br>
            <a:br>
              <a:rPr lang="en-US" sz="4000"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pic>
        <p:nvPicPr>
          <p:cNvPr id="4" name="Picture 3" descr="Logo&#10;&#10;Description automatically generated with medium confidence">
            <a:extLst>
              <a:ext uri="{FF2B5EF4-FFF2-40B4-BE49-F238E27FC236}">
                <a16:creationId xmlns:a16="http://schemas.microsoft.com/office/drawing/2014/main" id="{5B7BB128-61CB-D919-521A-AC26EBF754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0709" y="5494058"/>
            <a:ext cx="4974088" cy="1037040"/>
          </a:xfrm>
          <a:prstGeom prst="rect">
            <a:avLst/>
          </a:prstGeom>
        </p:spPr>
      </p:pic>
      <p:sp>
        <p:nvSpPr>
          <p:cNvPr id="12" name="TextBox 11">
            <a:extLst>
              <a:ext uri="{FF2B5EF4-FFF2-40B4-BE49-F238E27FC236}">
                <a16:creationId xmlns:a16="http://schemas.microsoft.com/office/drawing/2014/main" id="{66E5CC0A-15FB-444D-B8A3-49B6919285A8}"/>
              </a:ext>
            </a:extLst>
          </p:cNvPr>
          <p:cNvSpPr txBox="1"/>
          <p:nvPr/>
        </p:nvSpPr>
        <p:spPr>
          <a:xfrm>
            <a:off x="4478991" y="914124"/>
            <a:ext cx="6714160" cy="1938992"/>
          </a:xfrm>
          <a:prstGeom prst="rect">
            <a:avLst/>
          </a:prstGeom>
          <a:noFill/>
        </p:spPr>
        <p:txBody>
          <a:bodyPr wrap="square">
            <a:spAutoFit/>
          </a:bodyPr>
          <a:lstStyle/>
          <a:p>
            <a:pPr marL="457200" indent="-457200">
              <a:buFont typeface="Arial" panose="020B0604020202020204" pitchFamily="34" charset="0"/>
              <a:buChar char="•"/>
            </a:pPr>
            <a:r>
              <a:rPr lang="en-US" sz="2400" b="0" i="0" dirty="0">
                <a:effectLst/>
                <a:latin typeface="Helvetica" pitchFamily="2" charset="0"/>
              </a:rPr>
              <a:t>“We must secure the existence of our people and a future of White children.” David Lane</a:t>
            </a:r>
          </a:p>
          <a:p>
            <a:pPr marL="457200" indent="-457200">
              <a:buFont typeface="Arial" panose="020B0604020202020204" pitchFamily="34" charset="0"/>
              <a:buChar char="•"/>
            </a:pPr>
            <a:r>
              <a:rPr lang="en-US" sz="2400" dirty="0">
                <a:latin typeface="Helvetica" pitchFamily="2" charset="0"/>
              </a:rPr>
              <a:t>Heil Hitler</a:t>
            </a:r>
          </a:p>
          <a:p>
            <a:pPr marL="457200" indent="-457200">
              <a:buFont typeface="Arial" panose="020B0604020202020204" pitchFamily="34" charset="0"/>
              <a:buChar char="•"/>
            </a:pPr>
            <a:r>
              <a:rPr lang="en-US" sz="2400" b="0" i="0" dirty="0">
                <a:effectLst/>
                <a:latin typeface="Helvetica" pitchFamily="2" charset="0"/>
              </a:rPr>
              <a:t>Adolph Hitler</a:t>
            </a:r>
          </a:p>
          <a:p>
            <a:pPr marL="457200" indent="-457200">
              <a:buFont typeface="Arial" panose="020B0604020202020204" pitchFamily="34" charset="0"/>
              <a:buChar char="•"/>
            </a:pPr>
            <a:r>
              <a:rPr lang="en-US" sz="2400" dirty="0">
                <a:latin typeface="Helvetica" pitchFamily="2" charset="0"/>
              </a:rPr>
              <a:t>“I have nothing to say” Alex Curtis</a:t>
            </a:r>
            <a:endParaRPr lang="en-US" sz="2400" b="0" i="0" dirty="0">
              <a:effectLst/>
              <a:latin typeface="Helvetica" pitchFamily="2" charset="0"/>
            </a:endParaRPr>
          </a:p>
        </p:txBody>
      </p:sp>
      <p:pic>
        <p:nvPicPr>
          <p:cNvPr id="5" name="Picture 4" descr="A close up of a logo&#10;&#10;Description automatically generated with low confidence">
            <a:extLst>
              <a:ext uri="{FF2B5EF4-FFF2-40B4-BE49-F238E27FC236}">
                <a16:creationId xmlns:a16="http://schemas.microsoft.com/office/drawing/2014/main" id="{4B54F72D-3201-C830-3D15-69E714E8756D}"/>
              </a:ext>
            </a:extLst>
          </p:cNvPr>
          <p:cNvPicPr>
            <a:picLocks noChangeAspect="1"/>
          </p:cNvPicPr>
          <p:nvPr/>
        </p:nvPicPr>
        <p:blipFill>
          <a:blip r:embed="rId3"/>
          <a:stretch>
            <a:fillRect/>
          </a:stretch>
        </p:blipFill>
        <p:spPr>
          <a:xfrm>
            <a:off x="5324959" y="3060940"/>
            <a:ext cx="2511112" cy="2225294"/>
          </a:xfrm>
          <a:prstGeom prst="rect">
            <a:avLst/>
          </a:prstGeom>
        </p:spPr>
      </p:pic>
    </p:spTree>
    <p:extLst>
      <p:ext uri="{BB962C8B-B14F-4D97-AF65-F5344CB8AC3E}">
        <p14:creationId xmlns:p14="http://schemas.microsoft.com/office/powerpoint/2010/main" val="49608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White supremacy poses increasing threats in the U.S.: 'We are dealing with  a massive movement.' | Here &amp; Now">
            <a:extLst>
              <a:ext uri="{FF2B5EF4-FFF2-40B4-BE49-F238E27FC236}">
                <a16:creationId xmlns:a16="http://schemas.microsoft.com/office/drawing/2014/main" id="{3AE643F2-018D-E495-150C-8959CFE927E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622" b="1310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8C6B7C0-90CE-6928-EEB3-843B64F1D0BB}"/>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dirty="0">
                <a:solidFill>
                  <a:srgbClr val="FFFFFF"/>
                </a:solidFill>
                <a:latin typeface="Arial" panose="020B0604020202020204" pitchFamily="34" charset="0"/>
                <a:cs typeface="Arial" panose="020B0604020202020204" pitchFamily="34" charset="0"/>
              </a:rPr>
              <a:t>White Nationalism</a:t>
            </a:r>
          </a:p>
        </p:txBody>
      </p:sp>
    </p:spTree>
    <p:extLst>
      <p:ext uri="{BB962C8B-B14F-4D97-AF65-F5344CB8AC3E}">
        <p14:creationId xmlns:p14="http://schemas.microsoft.com/office/powerpoint/2010/main" val="241875723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dirty="0">
                <a:solidFill>
                  <a:srgbClr val="FFFFFF"/>
                </a:solidFill>
                <a:latin typeface="Arial" panose="020B0604020202020204" pitchFamily="34" charset="0"/>
                <a:cs typeface="Arial" panose="020B0604020202020204" pitchFamily="34" charset="0"/>
              </a:rPr>
              <a:t>Proud Boys</a:t>
            </a:r>
            <a:endParaRPr lang="en-US" sz="4000" b="1" kern="1200" dirty="0">
              <a:solidFill>
                <a:srgbClr val="FFFFFF"/>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Western chauvinism</a:t>
            </a:r>
          </a:p>
          <a:p>
            <a:pPr lvl="2"/>
            <a:r>
              <a:rPr lang="en-US" dirty="0">
                <a:latin typeface="Arial" panose="020B0604020202020204" pitchFamily="34" charset="0"/>
                <a:cs typeface="Arial" panose="020B0604020202020204" pitchFamily="34" charset="0"/>
              </a:rPr>
              <a:t>Islamophobic</a:t>
            </a:r>
          </a:p>
          <a:p>
            <a:pPr lvl="2"/>
            <a:r>
              <a:rPr lang="en-US" dirty="0">
                <a:latin typeface="Arial" panose="020B0604020202020204" pitchFamily="34" charset="0"/>
                <a:cs typeface="Arial" panose="020B0604020202020204" pitchFamily="34" charset="0"/>
              </a:rPr>
              <a:t>Anti-immigrant</a:t>
            </a:r>
          </a:p>
          <a:p>
            <a:pPr lvl="1"/>
            <a:r>
              <a:rPr lang="en-US" sz="2000" dirty="0">
                <a:latin typeface="Arial" panose="020B0604020202020204" pitchFamily="34" charset="0"/>
                <a:cs typeface="Arial" panose="020B0604020202020204" pitchFamily="34" charset="0"/>
              </a:rPr>
              <a:t>Anti-feminist, transphobic, homophobic</a:t>
            </a:r>
          </a:p>
          <a:p>
            <a:pPr lvl="1"/>
            <a:r>
              <a:rPr lang="en-US" sz="2000" dirty="0">
                <a:latin typeface="Arial" panose="020B0604020202020204" pitchFamily="34" charset="0"/>
                <a:cs typeface="Arial" panose="020B0604020202020204" pitchFamily="34" charset="0"/>
              </a:rPr>
              <a:t>Oppose big government, drug war, political correctness</a:t>
            </a:r>
          </a:p>
          <a:p>
            <a:endParaRPr lang="en-US" sz="2000" dirty="0"/>
          </a:p>
        </p:txBody>
      </p:sp>
      <p:pic>
        <p:nvPicPr>
          <p:cNvPr id="6" name="Picture 5">
            <a:extLst>
              <a:ext uri="{FF2B5EF4-FFF2-40B4-BE49-F238E27FC236}">
                <a16:creationId xmlns:a16="http://schemas.microsoft.com/office/drawing/2014/main" id="{75E85735-98B8-BA5B-CAF5-09006E13E6BD}"/>
              </a:ext>
            </a:extLst>
          </p:cNvPr>
          <p:cNvPicPr>
            <a:picLocks noChangeAspect="1"/>
          </p:cNvPicPr>
          <p:nvPr/>
        </p:nvPicPr>
        <p:blipFill>
          <a:blip r:embed="rId2"/>
          <a:stretch>
            <a:fillRect/>
          </a:stretch>
        </p:blipFill>
        <p:spPr>
          <a:xfrm>
            <a:off x="265045" y="274019"/>
            <a:ext cx="2853965" cy="1899184"/>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E55C82F7-ECE1-EF98-386A-C9527D193D47}"/>
              </a:ext>
            </a:extLst>
          </p:cNvPr>
          <p:cNvPicPr>
            <a:picLocks noChangeAspect="1"/>
          </p:cNvPicPr>
          <p:nvPr/>
        </p:nvPicPr>
        <p:blipFill>
          <a:blip r:embed="rId3"/>
          <a:stretch>
            <a:fillRect/>
          </a:stretch>
        </p:blipFill>
        <p:spPr>
          <a:xfrm>
            <a:off x="4341256" y="105613"/>
            <a:ext cx="3244115" cy="1822780"/>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E23114DF-2184-9D2B-640B-E8D60B8FFE71}"/>
              </a:ext>
            </a:extLst>
          </p:cNvPr>
          <p:cNvPicPr>
            <a:picLocks noChangeAspect="1"/>
          </p:cNvPicPr>
          <p:nvPr/>
        </p:nvPicPr>
        <p:blipFill>
          <a:blip r:embed="rId4"/>
          <a:stretch>
            <a:fillRect/>
          </a:stretch>
        </p:blipFill>
        <p:spPr>
          <a:xfrm>
            <a:off x="8993791" y="142200"/>
            <a:ext cx="2783488" cy="1852285"/>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CFE56A63-5A81-9E9B-9991-49FC15A7D25B}"/>
              </a:ext>
            </a:extLst>
          </p:cNvPr>
          <p:cNvPicPr>
            <a:picLocks noChangeAspect="1"/>
          </p:cNvPicPr>
          <p:nvPr/>
        </p:nvPicPr>
        <p:blipFill>
          <a:blip r:embed="rId5"/>
          <a:stretch>
            <a:fillRect/>
          </a:stretch>
        </p:blipFill>
        <p:spPr>
          <a:xfrm>
            <a:off x="328860" y="4720678"/>
            <a:ext cx="3380096" cy="1899184"/>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BD9A8209-5C16-0247-4720-17B44DB8F368}"/>
              </a:ext>
            </a:extLst>
          </p:cNvPr>
          <p:cNvPicPr>
            <a:picLocks noChangeAspect="1"/>
          </p:cNvPicPr>
          <p:nvPr/>
        </p:nvPicPr>
        <p:blipFill>
          <a:blip r:embed="rId6"/>
          <a:stretch>
            <a:fillRect/>
          </a:stretch>
        </p:blipFill>
        <p:spPr>
          <a:xfrm>
            <a:off x="5720318" y="4835485"/>
            <a:ext cx="2873009" cy="191185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88E36C67-2A16-64ED-9B6A-506F17B60317}"/>
              </a:ext>
            </a:extLst>
          </p:cNvPr>
          <p:cNvPicPr>
            <a:picLocks noChangeAspect="1"/>
          </p:cNvPicPr>
          <p:nvPr/>
        </p:nvPicPr>
        <p:blipFill>
          <a:blip r:embed="rId7"/>
          <a:stretch>
            <a:fillRect/>
          </a:stretch>
        </p:blipFill>
        <p:spPr>
          <a:xfrm>
            <a:off x="9235744" y="4781041"/>
            <a:ext cx="2598865" cy="19217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12788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BBEB-5CC2-56B4-F507-78C343F69D88}"/>
              </a:ext>
            </a:extLst>
          </p:cNvPr>
          <p:cNvSpPr>
            <a:spLocks noGrp="1"/>
          </p:cNvSpPr>
          <p:nvPr>
            <p:ph type="title"/>
          </p:nvPr>
        </p:nvSpPr>
        <p:spPr/>
        <p:txBody>
          <a:bodyPr/>
          <a:lstStyle/>
          <a:p>
            <a:endParaRPr lang="en-US"/>
          </a:p>
        </p:txBody>
      </p:sp>
      <p:pic>
        <p:nvPicPr>
          <p:cNvPr id="4" name="Online Media 3" descr="Proud Boy Patriot Gets Punched">
            <a:hlinkClick r:id="" action="ppaction://media"/>
            <a:extLst>
              <a:ext uri="{FF2B5EF4-FFF2-40B4-BE49-F238E27FC236}">
                <a16:creationId xmlns:a16="http://schemas.microsoft.com/office/drawing/2014/main" id="{DADB71E9-7638-CA13-9C58-A6C4322EC393}"/>
              </a:ext>
            </a:extLst>
          </p:cNvPr>
          <p:cNvPicPr>
            <a:picLocks noGrp="1" noRot="1" noChangeAspect="1"/>
          </p:cNvPicPr>
          <p:nvPr>
            <p:ph idx="1"/>
            <a:videoFile r:link="rId1"/>
          </p:nvPr>
        </p:nvPicPr>
        <p:blipFill>
          <a:blip r:embed="rId4"/>
          <a:stretch>
            <a:fillRect/>
          </a:stretch>
        </p:blipFill>
        <p:spPr>
          <a:xfrm>
            <a:off x="0" y="0"/>
            <a:ext cx="12141931" cy="6860655"/>
          </a:xfrm>
          <a:prstGeom prst="rect">
            <a:avLst/>
          </a:prstGeom>
        </p:spPr>
      </p:pic>
    </p:spTree>
    <p:extLst>
      <p:ext uri="{BB962C8B-B14F-4D97-AF65-F5344CB8AC3E}">
        <p14:creationId xmlns:p14="http://schemas.microsoft.com/office/powerpoint/2010/main" val="398859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adical Hebrew Israelites | Southern Poverty Law Center">
            <a:extLst>
              <a:ext uri="{FF2B5EF4-FFF2-40B4-BE49-F238E27FC236}">
                <a16:creationId xmlns:a16="http://schemas.microsoft.com/office/drawing/2014/main" id="{56154F48-E46E-CA7B-646A-319264BEB0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FA1AD8-80E2-4133-6602-0C0787A28300}"/>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latin typeface="Arial" panose="020B0604020202020204" pitchFamily="34" charset="0"/>
                <a:cs typeface="Arial" panose="020B0604020202020204" pitchFamily="34" charset="0"/>
              </a:rPr>
              <a:t>Black Separatism</a:t>
            </a:r>
          </a:p>
        </p:txBody>
      </p:sp>
    </p:spTree>
    <p:extLst>
      <p:ext uri="{BB962C8B-B14F-4D97-AF65-F5344CB8AC3E}">
        <p14:creationId xmlns:p14="http://schemas.microsoft.com/office/powerpoint/2010/main" val="1631317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Defining Extremism: A Glossary of Anti-Government Extremist Terms,  Movements and Philosophies | ADL">
            <a:extLst>
              <a:ext uri="{FF2B5EF4-FFF2-40B4-BE49-F238E27FC236}">
                <a16:creationId xmlns:a16="http://schemas.microsoft.com/office/drawing/2014/main" id="{B93E2876-67F5-0958-EFF0-DECC464FE9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410" b="5591"/>
          <a:stretch/>
        </p:blipFill>
        <p:spPr bwMode="auto">
          <a:xfrm>
            <a:off x="-3048"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A16554-C57A-AC24-3409-C61457C112DD}"/>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latin typeface="Arial" panose="020B0604020202020204" pitchFamily="34" charset="0"/>
                <a:cs typeface="Arial" panose="020B0604020202020204" pitchFamily="34" charset="0"/>
              </a:rPr>
              <a:t>Anti-Government Militias</a:t>
            </a:r>
          </a:p>
        </p:txBody>
      </p:sp>
    </p:spTree>
    <p:extLst>
      <p:ext uri="{BB962C8B-B14F-4D97-AF65-F5344CB8AC3E}">
        <p14:creationId xmlns:p14="http://schemas.microsoft.com/office/powerpoint/2010/main" val="2866967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dirty="0">
                <a:solidFill>
                  <a:srgbClr val="FFFFFF"/>
                </a:solidFill>
                <a:latin typeface="Arial" panose="020B0604020202020204" pitchFamily="34" charset="0"/>
                <a:cs typeface="Arial" panose="020B0604020202020204" pitchFamily="34" charset="0"/>
              </a:rPr>
              <a:t>Boogaloo </a:t>
            </a:r>
            <a:r>
              <a:rPr lang="en-US" sz="4000" b="1" kern="1200" dirty="0" err="1">
                <a:solidFill>
                  <a:srgbClr val="FFFFFF"/>
                </a:solidFill>
                <a:latin typeface="Arial" panose="020B0604020202020204" pitchFamily="34" charset="0"/>
                <a:cs typeface="Arial" panose="020B0604020202020204" pitchFamily="34" charset="0"/>
              </a:rPr>
              <a:t>Bois</a:t>
            </a:r>
            <a:endParaRPr lang="en-US" sz="4000" b="1" kern="1200" dirty="0">
              <a:solidFill>
                <a:srgbClr val="FFFFFF"/>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200" dirty="0"/>
              <a:t>Core tenets:</a:t>
            </a:r>
          </a:p>
          <a:p>
            <a:pPr lvl="1"/>
            <a:r>
              <a:rPr lang="en-US" sz="2200" dirty="0"/>
              <a:t>Aim to accelerate a second Civil War</a:t>
            </a:r>
          </a:p>
          <a:p>
            <a:pPr lvl="1"/>
            <a:r>
              <a:rPr lang="en-US" sz="2200" dirty="0"/>
              <a:t>Explicitly oppose law enforcement</a:t>
            </a:r>
          </a:p>
          <a:p>
            <a:pPr lvl="1"/>
            <a:r>
              <a:rPr lang="en-US" sz="2200" dirty="0"/>
              <a:t>Anti-government and not exclusively white supremacist</a:t>
            </a:r>
          </a:p>
          <a:p>
            <a:endParaRPr lang="en-US" sz="2000" dirty="0"/>
          </a:p>
        </p:txBody>
      </p:sp>
      <p:pic>
        <p:nvPicPr>
          <p:cNvPr id="6" name="Picture 5">
            <a:extLst>
              <a:ext uri="{FF2B5EF4-FFF2-40B4-BE49-F238E27FC236}">
                <a16:creationId xmlns:a16="http://schemas.microsoft.com/office/drawing/2014/main" id="{CB1342A3-96B0-4B80-FA25-4CCC6BA51B20}"/>
              </a:ext>
            </a:extLst>
          </p:cNvPr>
          <p:cNvPicPr>
            <a:picLocks noChangeAspect="1"/>
          </p:cNvPicPr>
          <p:nvPr/>
        </p:nvPicPr>
        <p:blipFill>
          <a:blip r:embed="rId2"/>
          <a:stretch>
            <a:fillRect/>
          </a:stretch>
        </p:blipFill>
        <p:spPr>
          <a:xfrm>
            <a:off x="176913" y="300102"/>
            <a:ext cx="3810000" cy="2133600"/>
          </a:xfrm>
          <a:prstGeom prst="rect">
            <a:avLst/>
          </a:prstGeom>
        </p:spPr>
      </p:pic>
      <p:pic>
        <p:nvPicPr>
          <p:cNvPr id="7" name="Picture 6">
            <a:extLst>
              <a:ext uri="{FF2B5EF4-FFF2-40B4-BE49-F238E27FC236}">
                <a16:creationId xmlns:a16="http://schemas.microsoft.com/office/drawing/2014/main" id="{06EA0ED3-88B4-2D1A-1FAD-BDA0E8313C68}"/>
              </a:ext>
            </a:extLst>
          </p:cNvPr>
          <p:cNvPicPr>
            <a:picLocks noChangeAspect="1"/>
          </p:cNvPicPr>
          <p:nvPr/>
        </p:nvPicPr>
        <p:blipFill>
          <a:blip r:embed="rId3"/>
          <a:stretch>
            <a:fillRect/>
          </a:stretch>
        </p:blipFill>
        <p:spPr>
          <a:xfrm>
            <a:off x="100826" y="4647423"/>
            <a:ext cx="3937000" cy="2070100"/>
          </a:xfrm>
          <a:prstGeom prst="rect">
            <a:avLst/>
          </a:prstGeom>
        </p:spPr>
      </p:pic>
      <p:pic>
        <p:nvPicPr>
          <p:cNvPr id="8" name="Picture 7">
            <a:extLst>
              <a:ext uri="{FF2B5EF4-FFF2-40B4-BE49-F238E27FC236}">
                <a16:creationId xmlns:a16="http://schemas.microsoft.com/office/drawing/2014/main" id="{4F7EA51E-9452-18BC-DD2E-268C345555D5}"/>
              </a:ext>
            </a:extLst>
          </p:cNvPr>
          <p:cNvPicPr>
            <a:picLocks noChangeAspect="1"/>
          </p:cNvPicPr>
          <p:nvPr/>
        </p:nvPicPr>
        <p:blipFill>
          <a:blip r:embed="rId4"/>
          <a:stretch>
            <a:fillRect/>
          </a:stretch>
        </p:blipFill>
        <p:spPr>
          <a:xfrm>
            <a:off x="4484032" y="4444955"/>
            <a:ext cx="3492500" cy="2324100"/>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4C8022EE-C2C1-6568-D814-6B461624C9A4}"/>
              </a:ext>
            </a:extLst>
          </p:cNvPr>
          <p:cNvPicPr>
            <a:picLocks noChangeAspect="1"/>
          </p:cNvPicPr>
          <p:nvPr/>
        </p:nvPicPr>
        <p:blipFill>
          <a:blip r:embed="rId5"/>
          <a:stretch>
            <a:fillRect/>
          </a:stretch>
        </p:blipFill>
        <p:spPr>
          <a:xfrm>
            <a:off x="7742133" y="223203"/>
            <a:ext cx="3949700" cy="2057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9001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dirty="0">
                <a:solidFill>
                  <a:srgbClr val="FFFFFF"/>
                </a:solidFill>
                <a:latin typeface="Arial" panose="020B0604020202020204" pitchFamily="34" charset="0"/>
                <a:cs typeface="Arial" panose="020B0604020202020204" pitchFamily="34" charset="0"/>
              </a:rPr>
              <a:t>Oath Keepers</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“Defenders of the Constitution”</a:t>
            </a:r>
          </a:p>
          <a:p>
            <a:pPr lvl="1"/>
            <a:r>
              <a:rPr lang="en-US" sz="2000" dirty="0">
                <a:latin typeface="Arial" panose="020B0604020202020204" pitchFamily="34" charset="0"/>
                <a:cs typeface="Arial" panose="020B0604020202020204" pitchFamily="34" charset="0"/>
              </a:rPr>
              <a:t>Use paramilitary tactics to “protect civil liberties”</a:t>
            </a:r>
          </a:p>
          <a:p>
            <a:pPr lvl="1"/>
            <a:r>
              <a:rPr lang="en-US" sz="2000" dirty="0">
                <a:latin typeface="Arial" panose="020B0604020202020204" pitchFamily="34" charset="0"/>
                <a:cs typeface="Arial" panose="020B0604020202020204" pitchFamily="34" charset="0"/>
              </a:rPr>
              <a:t>Recruiting law enforcement/military/first responders is a top priority</a:t>
            </a:r>
          </a:p>
          <a:p>
            <a:endParaRPr lang="en-US" sz="2000" dirty="0"/>
          </a:p>
        </p:txBody>
      </p:sp>
      <p:pic>
        <p:nvPicPr>
          <p:cNvPr id="3" name="Picture 2">
            <a:extLst>
              <a:ext uri="{FF2B5EF4-FFF2-40B4-BE49-F238E27FC236}">
                <a16:creationId xmlns:a16="http://schemas.microsoft.com/office/drawing/2014/main" id="{84211908-2286-330F-5EB5-18B6E07C414B}"/>
              </a:ext>
            </a:extLst>
          </p:cNvPr>
          <p:cNvPicPr>
            <a:picLocks noChangeAspect="1"/>
          </p:cNvPicPr>
          <p:nvPr/>
        </p:nvPicPr>
        <p:blipFill>
          <a:blip r:embed="rId2"/>
          <a:stretch>
            <a:fillRect/>
          </a:stretch>
        </p:blipFill>
        <p:spPr>
          <a:xfrm>
            <a:off x="176913" y="205191"/>
            <a:ext cx="3810000" cy="213360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34FD653A-2B0F-391F-5FC8-E0566622FC98}"/>
              </a:ext>
            </a:extLst>
          </p:cNvPr>
          <p:cNvPicPr>
            <a:picLocks noChangeAspect="1"/>
          </p:cNvPicPr>
          <p:nvPr/>
        </p:nvPicPr>
        <p:blipFill>
          <a:blip r:embed="rId3"/>
          <a:stretch>
            <a:fillRect/>
          </a:stretch>
        </p:blipFill>
        <p:spPr>
          <a:xfrm>
            <a:off x="4276722" y="24140"/>
            <a:ext cx="3810000" cy="2133600"/>
          </a:xfrm>
          <a:prstGeom prst="rect">
            <a:avLst/>
          </a:prstGeom>
        </p:spPr>
      </p:pic>
      <p:pic>
        <p:nvPicPr>
          <p:cNvPr id="15" name="Picture 14">
            <a:extLst>
              <a:ext uri="{FF2B5EF4-FFF2-40B4-BE49-F238E27FC236}">
                <a16:creationId xmlns:a16="http://schemas.microsoft.com/office/drawing/2014/main" id="{47883FDB-2588-C273-7A62-C9C1DE7C11C4}"/>
              </a:ext>
            </a:extLst>
          </p:cNvPr>
          <p:cNvPicPr>
            <a:picLocks noChangeAspect="1"/>
          </p:cNvPicPr>
          <p:nvPr/>
        </p:nvPicPr>
        <p:blipFill>
          <a:blip r:embed="rId4"/>
          <a:stretch>
            <a:fillRect/>
          </a:stretch>
        </p:blipFill>
        <p:spPr>
          <a:xfrm>
            <a:off x="8205087" y="256921"/>
            <a:ext cx="3810000" cy="2133600"/>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08046336-9890-1D3A-D788-27DC8A7EA7E6}"/>
              </a:ext>
            </a:extLst>
          </p:cNvPr>
          <p:cNvPicPr>
            <a:picLocks noChangeAspect="1"/>
          </p:cNvPicPr>
          <p:nvPr/>
        </p:nvPicPr>
        <p:blipFill>
          <a:blip r:embed="rId5"/>
          <a:stretch>
            <a:fillRect/>
          </a:stretch>
        </p:blipFill>
        <p:spPr>
          <a:xfrm>
            <a:off x="8832847" y="3889841"/>
            <a:ext cx="2857500" cy="2857500"/>
          </a:xfrm>
          <a:prstGeom prst="rect">
            <a:avLst/>
          </a:prstGeom>
        </p:spPr>
      </p:pic>
      <p:pic>
        <p:nvPicPr>
          <p:cNvPr id="19" name="Picture 18">
            <a:extLst>
              <a:ext uri="{FF2B5EF4-FFF2-40B4-BE49-F238E27FC236}">
                <a16:creationId xmlns:a16="http://schemas.microsoft.com/office/drawing/2014/main" id="{428B1BBE-76E1-7C13-BB21-FD503555D6BF}"/>
              </a:ext>
            </a:extLst>
          </p:cNvPr>
          <p:cNvPicPr>
            <a:picLocks noChangeAspect="1"/>
          </p:cNvPicPr>
          <p:nvPr/>
        </p:nvPicPr>
        <p:blipFill>
          <a:blip r:embed="rId6"/>
          <a:stretch>
            <a:fillRect/>
          </a:stretch>
        </p:blipFill>
        <p:spPr>
          <a:xfrm>
            <a:off x="4614713" y="4700261"/>
            <a:ext cx="2959526" cy="1917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82817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0C0B-CABB-F287-E09C-38CC0B7E20C8}"/>
              </a:ext>
            </a:extLst>
          </p:cNvPr>
          <p:cNvSpPr>
            <a:spLocks noGrp="1"/>
          </p:cNvSpPr>
          <p:nvPr>
            <p:ph type="title"/>
          </p:nvPr>
        </p:nvSpPr>
        <p:spPr/>
        <p:txBody>
          <a:bodyPr/>
          <a:lstStyle/>
          <a:p>
            <a:endParaRPr lang="en-US"/>
          </a:p>
        </p:txBody>
      </p:sp>
      <p:pic>
        <p:nvPicPr>
          <p:cNvPr id="4" name="Online Media 3" descr="Oath Keepers - Not on Our Watch">
            <a:hlinkClick r:id="" action="ppaction://media"/>
            <a:extLst>
              <a:ext uri="{FF2B5EF4-FFF2-40B4-BE49-F238E27FC236}">
                <a16:creationId xmlns:a16="http://schemas.microsoft.com/office/drawing/2014/main" id="{EAF295DF-6883-5CEA-96AE-93C38CA38CB7}"/>
              </a:ext>
            </a:extLst>
          </p:cNvPr>
          <p:cNvPicPr>
            <a:picLocks noGrp="1" noRot="1" noChangeAspect="1"/>
          </p:cNvPicPr>
          <p:nvPr>
            <p:ph idx="1"/>
            <a:videoFile r:link="rId1"/>
          </p:nvPr>
        </p:nvPicPr>
        <p:blipFill>
          <a:blip r:embed="rId4"/>
          <a:stretch>
            <a:fillRect/>
          </a:stretch>
        </p:blipFill>
        <p:spPr>
          <a:xfrm>
            <a:off x="67716" y="45578"/>
            <a:ext cx="12056568" cy="6812422"/>
          </a:xfrm>
          <a:prstGeom prst="rect">
            <a:avLst/>
          </a:prstGeom>
        </p:spPr>
      </p:pic>
    </p:spTree>
    <p:extLst>
      <p:ext uri="{BB962C8B-B14F-4D97-AF65-F5344CB8AC3E}">
        <p14:creationId xmlns:p14="http://schemas.microsoft.com/office/powerpoint/2010/main" val="508232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dirty="0">
                <a:solidFill>
                  <a:srgbClr val="FFFFFF"/>
                </a:solidFill>
                <a:latin typeface="Arial" panose="020B0604020202020204" pitchFamily="34" charset="0"/>
                <a:cs typeface="Arial" panose="020B0604020202020204" pitchFamily="34" charset="0"/>
              </a:rPr>
              <a:t>Three Percenters</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Anti-government movement “resisting tyranny”</a:t>
            </a:r>
          </a:p>
          <a:p>
            <a:pPr lvl="1"/>
            <a:r>
              <a:rPr lang="en-US" sz="2000" dirty="0">
                <a:latin typeface="Arial" panose="020B0604020202020204" pitchFamily="34" charset="0"/>
                <a:cs typeface="Arial" panose="020B0604020202020204" pitchFamily="34" charset="0"/>
              </a:rPr>
              <a:t>Focus on opposing gun control</a:t>
            </a:r>
          </a:p>
          <a:p>
            <a:endParaRPr lang="en-US" sz="2000" dirty="0"/>
          </a:p>
        </p:txBody>
      </p:sp>
      <p:pic>
        <p:nvPicPr>
          <p:cNvPr id="6" name="Picture 5">
            <a:extLst>
              <a:ext uri="{FF2B5EF4-FFF2-40B4-BE49-F238E27FC236}">
                <a16:creationId xmlns:a16="http://schemas.microsoft.com/office/drawing/2014/main" id="{8495F38B-E07F-AFF2-DD80-21336DD297D8}"/>
              </a:ext>
            </a:extLst>
          </p:cNvPr>
          <p:cNvPicPr>
            <a:picLocks noChangeAspect="1"/>
          </p:cNvPicPr>
          <p:nvPr/>
        </p:nvPicPr>
        <p:blipFill>
          <a:blip r:embed="rId2"/>
          <a:stretch>
            <a:fillRect/>
          </a:stretch>
        </p:blipFill>
        <p:spPr>
          <a:xfrm>
            <a:off x="433873" y="96902"/>
            <a:ext cx="3467100" cy="2336800"/>
          </a:xfrm>
          <a:prstGeom prst="rect">
            <a:avLst/>
          </a:prstGeom>
        </p:spPr>
      </p:pic>
      <p:pic>
        <p:nvPicPr>
          <p:cNvPr id="7" name="Picture 6">
            <a:extLst>
              <a:ext uri="{FF2B5EF4-FFF2-40B4-BE49-F238E27FC236}">
                <a16:creationId xmlns:a16="http://schemas.microsoft.com/office/drawing/2014/main" id="{7B9B45F1-B7EF-018A-CE7D-0302364C5636}"/>
              </a:ext>
            </a:extLst>
          </p:cNvPr>
          <p:cNvPicPr>
            <a:picLocks noChangeAspect="1"/>
          </p:cNvPicPr>
          <p:nvPr/>
        </p:nvPicPr>
        <p:blipFill>
          <a:blip r:embed="rId3"/>
          <a:stretch>
            <a:fillRect/>
          </a:stretch>
        </p:blipFill>
        <p:spPr>
          <a:xfrm>
            <a:off x="4440513" y="355120"/>
            <a:ext cx="3937000" cy="2070100"/>
          </a:xfrm>
          <a:prstGeom prst="rect">
            <a:avLst/>
          </a:prstGeom>
        </p:spPr>
      </p:pic>
      <p:pic>
        <p:nvPicPr>
          <p:cNvPr id="8" name="Picture 7">
            <a:extLst>
              <a:ext uri="{FF2B5EF4-FFF2-40B4-BE49-F238E27FC236}">
                <a16:creationId xmlns:a16="http://schemas.microsoft.com/office/drawing/2014/main" id="{00BEFADC-AE54-BB44-56C9-2D362B68F889}"/>
              </a:ext>
            </a:extLst>
          </p:cNvPr>
          <p:cNvPicPr>
            <a:picLocks noChangeAspect="1"/>
          </p:cNvPicPr>
          <p:nvPr/>
        </p:nvPicPr>
        <p:blipFill>
          <a:blip r:embed="rId4"/>
          <a:stretch>
            <a:fillRect/>
          </a:stretch>
        </p:blipFill>
        <p:spPr>
          <a:xfrm>
            <a:off x="8691179" y="3897864"/>
            <a:ext cx="3086100" cy="2628900"/>
          </a:xfrm>
          <a:prstGeom prst="rect">
            <a:avLst/>
          </a:prstGeom>
        </p:spPr>
      </p:pic>
      <p:pic>
        <p:nvPicPr>
          <p:cNvPr id="9" name="Picture 8">
            <a:extLst>
              <a:ext uri="{FF2B5EF4-FFF2-40B4-BE49-F238E27FC236}">
                <a16:creationId xmlns:a16="http://schemas.microsoft.com/office/drawing/2014/main" id="{1F17A364-F936-C76D-FDCC-9639771F4062}"/>
              </a:ext>
            </a:extLst>
          </p:cNvPr>
          <p:cNvPicPr>
            <a:picLocks noChangeAspect="1"/>
          </p:cNvPicPr>
          <p:nvPr/>
        </p:nvPicPr>
        <p:blipFill>
          <a:blip r:embed="rId5"/>
          <a:stretch>
            <a:fillRect/>
          </a:stretch>
        </p:blipFill>
        <p:spPr>
          <a:xfrm>
            <a:off x="679247" y="4432781"/>
            <a:ext cx="5977681" cy="2203156"/>
          </a:xfrm>
          <a:prstGeom prst="rect">
            <a:avLst/>
          </a:prstGeom>
        </p:spPr>
      </p:pic>
    </p:spTree>
    <p:extLst>
      <p:ext uri="{BB962C8B-B14F-4D97-AF65-F5344CB8AC3E}">
        <p14:creationId xmlns:p14="http://schemas.microsoft.com/office/powerpoint/2010/main" val="1569028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858145"/>
          </a:xfrm>
        </p:spPr>
        <p:txBody>
          <a:bodyPr vert="horz" lIns="91440" tIns="45720" rIns="91440" bIns="45720" rtlCol="0" anchor="b">
            <a:normAutofit/>
          </a:bodyPr>
          <a:lstStyle/>
          <a:p>
            <a:pPr algn="ctr"/>
            <a:r>
              <a:rPr lang="en-US" sz="4000" b="1" kern="1200" dirty="0">
                <a:solidFill>
                  <a:srgbClr val="FFFFFF"/>
                </a:solidFill>
                <a:latin typeface="Arial" panose="020B0604020202020204" pitchFamily="34" charset="0"/>
                <a:cs typeface="Arial" panose="020B0604020202020204" pitchFamily="34" charset="0"/>
              </a:rPr>
              <a:t>Patriot Front</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White separatist</a:t>
            </a:r>
          </a:p>
          <a:p>
            <a:pPr lvl="1"/>
            <a:r>
              <a:rPr lang="en-US" sz="2000" dirty="0">
                <a:latin typeface="Arial" panose="020B0604020202020204" pitchFamily="34" charset="0"/>
                <a:cs typeface="Arial" panose="020B0604020202020204" pitchFamily="34" charset="0"/>
              </a:rPr>
              <a:t>Successor to neo-fascist Vanguard America</a:t>
            </a:r>
          </a:p>
          <a:p>
            <a:endParaRPr lang="en-US" sz="2000" dirty="0"/>
          </a:p>
        </p:txBody>
      </p:sp>
      <p:pic>
        <p:nvPicPr>
          <p:cNvPr id="3" name="Picture 2">
            <a:extLst>
              <a:ext uri="{FF2B5EF4-FFF2-40B4-BE49-F238E27FC236}">
                <a16:creationId xmlns:a16="http://schemas.microsoft.com/office/drawing/2014/main" id="{AAC6AD52-BDCA-A47C-572F-D99E3C4C74AE}"/>
              </a:ext>
            </a:extLst>
          </p:cNvPr>
          <p:cNvPicPr>
            <a:picLocks noChangeAspect="1"/>
          </p:cNvPicPr>
          <p:nvPr/>
        </p:nvPicPr>
        <p:blipFill>
          <a:blip r:embed="rId2"/>
          <a:stretch>
            <a:fillRect/>
          </a:stretch>
        </p:blipFill>
        <p:spPr>
          <a:xfrm>
            <a:off x="344770" y="162451"/>
            <a:ext cx="2819400" cy="2882900"/>
          </a:xfrm>
          <a:prstGeom prst="rect">
            <a:avLst/>
          </a:prstGeom>
        </p:spPr>
      </p:pic>
      <p:pic>
        <p:nvPicPr>
          <p:cNvPr id="4" name="Picture 3">
            <a:extLst>
              <a:ext uri="{FF2B5EF4-FFF2-40B4-BE49-F238E27FC236}">
                <a16:creationId xmlns:a16="http://schemas.microsoft.com/office/drawing/2014/main" id="{BA283CC9-0C3B-BEC1-2993-42E65D1B7C87}"/>
              </a:ext>
            </a:extLst>
          </p:cNvPr>
          <p:cNvPicPr>
            <a:picLocks noChangeAspect="1"/>
          </p:cNvPicPr>
          <p:nvPr/>
        </p:nvPicPr>
        <p:blipFill>
          <a:blip r:embed="rId3"/>
          <a:stretch>
            <a:fillRect/>
          </a:stretch>
        </p:blipFill>
        <p:spPr>
          <a:xfrm>
            <a:off x="4367695" y="511388"/>
            <a:ext cx="2489200" cy="1524000"/>
          </a:xfrm>
          <a:prstGeom prst="rect">
            <a:avLst/>
          </a:prstGeom>
        </p:spPr>
      </p:pic>
      <p:pic>
        <p:nvPicPr>
          <p:cNvPr id="11" name="Picture 10">
            <a:extLst>
              <a:ext uri="{FF2B5EF4-FFF2-40B4-BE49-F238E27FC236}">
                <a16:creationId xmlns:a16="http://schemas.microsoft.com/office/drawing/2014/main" id="{DE1CF7E8-F75E-F1AC-C8B9-F987015C55CF}"/>
              </a:ext>
            </a:extLst>
          </p:cNvPr>
          <p:cNvPicPr>
            <a:picLocks noChangeAspect="1"/>
          </p:cNvPicPr>
          <p:nvPr/>
        </p:nvPicPr>
        <p:blipFill>
          <a:blip r:embed="rId4"/>
          <a:stretch>
            <a:fillRect/>
          </a:stretch>
        </p:blipFill>
        <p:spPr>
          <a:xfrm>
            <a:off x="8950670" y="201697"/>
            <a:ext cx="2857500" cy="2857500"/>
          </a:xfrm>
          <a:prstGeom prst="rect">
            <a:avLst/>
          </a:prstGeom>
        </p:spPr>
      </p:pic>
      <p:pic>
        <p:nvPicPr>
          <p:cNvPr id="13" name="Picture 12">
            <a:extLst>
              <a:ext uri="{FF2B5EF4-FFF2-40B4-BE49-F238E27FC236}">
                <a16:creationId xmlns:a16="http://schemas.microsoft.com/office/drawing/2014/main" id="{3067682B-A33A-19BA-8F98-3B647D3BD683}"/>
              </a:ext>
            </a:extLst>
          </p:cNvPr>
          <p:cNvPicPr>
            <a:picLocks noChangeAspect="1"/>
          </p:cNvPicPr>
          <p:nvPr/>
        </p:nvPicPr>
        <p:blipFill>
          <a:blip r:embed="rId5"/>
          <a:stretch>
            <a:fillRect/>
          </a:stretch>
        </p:blipFill>
        <p:spPr>
          <a:xfrm>
            <a:off x="9325139" y="4292428"/>
            <a:ext cx="2389342" cy="1619151"/>
          </a:xfrm>
          <a:prstGeom prst="rect">
            <a:avLst/>
          </a:prstGeom>
        </p:spPr>
      </p:pic>
      <p:pic>
        <p:nvPicPr>
          <p:cNvPr id="15" name="Picture 14">
            <a:extLst>
              <a:ext uri="{FF2B5EF4-FFF2-40B4-BE49-F238E27FC236}">
                <a16:creationId xmlns:a16="http://schemas.microsoft.com/office/drawing/2014/main" id="{D16C6853-4EA1-3793-86F7-A9F59A19478D}"/>
              </a:ext>
            </a:extLst>
          </p:cNvPr>
          <p:cNvPicPr>
            <a:picLocks noChangeAspect="1"/>
          </p:cNvPicPr>
          <p:nvPr/>
        </p:nvPicPr>
        <p:blipFill>
          <a:blip r:embed="rId6"/>
          <a:stretch>
            <a:fillRect/>
          </a:stretch>
        </p:blipFill>
        <p:spPr>
          <a:xfrm>
            <a:off x="4154966" y="4624010"/>
            <a:ext cx="4038600" cy="2019300"/>
          </a:xfrm>
          <a:prstGeom prst="rect">
            <a:avLst/>
          </a:prstGeom>
        </p:spPr>
      </p:pic>
    </p:spTree>
    <p:extLst>
      <p:ext uri="{BB962C8B-B14F-4D97-AF65-F5344CB8AC3E}">
        <p14:creationId xmlns:p14="http://schemas.microsoft.com/office/powerpoint/2010/main" val="3380749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They hate the US government, and they're multiplying: the terrifying rise  of 'sovereign citizens' | The far right | The Guardian">
            <a:extLst>
              <a:ext uri="{FF2B5EF4-FFF2-40B4-BE49-F238E27FC236}">
                <a16:creationId xmlns:a16="http://schemas.microsoft.com/office/drawing/2014/main" id="{4F00FF94-2424-D740-5B2A-D47957CBFA1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625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0D76652-117F-0653-C337-225640DF90FC}"/>
              </a:ext>
            </a:extLst>
          </p:cNvPr>
          <p:cNvSpPr>
            <a:spLocks noGrp="1"/>
          </p:cNvSpPr>
          <p:nvPr>
            <p:ph type="title"/>
          </p:nvPr>
        </p:nvSpPr>
        <p:spPr>
          <a:xfrm>
            <a:off x="838200" y="1122362"/>
            <a:ext cx="10515600" cy="2900518"/>
          </a:xfrm>
        </p:spPr>
        <p:txBody>
          <a:bodyPr vert="horz" lIns="91440" tIns="45720" rIns="91440" bIns="45720" rtlCol="0" anchor="b">
            <a:normAutofit/>
          </a:bodyPr>
          <a:lstStyle/>
          <a:p>
            <a:pPr algn="ctr"/>
            <a:r>
              <a:rPr lang="en-US" b="1" dirty="0">
                <a:solidFill>
                  <a:srgbClr val="FFFFFF"/>
                </a:solidFill>
                <a:latin typeface="Arial" panose="020B0604020202020204" pitchFamily="34" charset="0"/>
                <a:cs typeface="Arial" panose="020B0604020202020204" pitchFamily="34" charset="0"/>
              </a:rPr>
              <a:t>Sovereign Citizens</a:t>
            </a:r>
          </a:p>
        </p:txBody>
      </p:sp>
    </p:spTree>
    <p:extLst>
      <p:ext uri="{BB962C8B-B14F-4D97-AF65-F5344CB8AC3E}">
        <p14:creationId xmlns:p14="http://schemas.microsoft.com/office/powerpoint/2010/main" val="764917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What Is Antifa? - The New York Times">
            <a:extLst>
              <a:ext uri="{FF2B5EF4-FFF2-40B4-BE49-F238E27FC236}">
                <a16:creationId xmlns:a16="http://schemas.microsoft.com/office/drawing/2014/main" id="{5D587557-DE48-386E-0D10-EBA93C04A5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3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2DCA21-F700-6358-CC68-2ED3E5AABA2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latin typeface="Arial" panose="020B0604020202020204" pitchFamily="34" charset="0"/>
                <a:cs typeface="Arial" panose="020B0604020202020204" pitchFamily="34" charset="0"/>
              </a:rPr>
              <a:t>Antifa</a:t>
            </a:r>
          </a:p>
        </p:txBody>
      </p:sp>
    </p:spTree>
    <p:extLst>
      <p:ext uri="{BB962C8B-B14F-4D97-AF65-F5344CB8AC3E}">
        <p14:creationId xmlns:p14="http://schemas.microsoft.com/office/powerpoint/2010/main" val="2805681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dirty="0">
                <a:solidFill>
                  <a:srgbClr val="FFFFFF"/>
                </a:solidFill>
                <a:latin typeface="+mj-lt"/>
                <a:ea typeface="+mj-ea"/>
                <a:cs typeface="+mj-cs"/>
              </a:rPr>
              <a:t>Antifa</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270711" y="511388"/>
            <a:ext cx="7094895" cy="5684139"/>
          </a:xfrm>
        </p:spPr>
        <p:txBody>
          <a:bodyPr anchor="ctr">
            <a:normAutofit/>
          </a:bodyPr>
          <a:lstStyle/>
          <a:p>
            <a:r>
              <a:rPr lang="en-US" sz="2400" dirty="0">
                <a:latin typeface="Arial" panose="020B0604020202020204" pitchFamily="34" charset="0"/>
                <a:cs typeface="Arial" panose="020B0604020202020204" pitchFamily="34" charset="0"/>
              </a:rPr>
              <a:t>Oppose fascism but not exclusively anarchists</a:t>
            </a:r>
          </a:p>
          <a:p>
            <a:r>
              <a:rPr lang="en-US" sz="2400" dirty="0">
                <a:latin typeface="Arial" panose="020B0604020202020204" pitchFamily="34" charset="0"/>
                <a:cs typeface="Arial" panose="020B0604020202020204" pitchFamily="34" charset="0"/>
              </a:rPr>
              <a:t>Violence is justified to protect oppressed groups</a:t>
            </a:r>
          </a:p>
          <a:p>
            <a:r>
              <a:rPr lang="en-US" sz="2400" dirty="0">
                <a:latin typeface="Arial" panose="020B0604020202020204" pitchFamily="34" charset="0"/>
                <a:cs typeface="Arial" panose="020B0604020202020204" pitchFamily="34" charset="0"/>
              </a:rPr>
              <a:t>Property damage, infiltration, and </a:t>
            </a:r>
            <a:r>
              <a:rPr lang="en-US" sz="2400" dirty="0" err="1">
                <a:latin typeface="Arial" panose="020B0604020202020204" pitchFamily="34" charset="0"/>
                <a:cs typeface="Arial" panose="020B0604020202020204" pitchFamily="34" charset="0"/>
              </a:rPr>
              <a:t>doxxing</a:t>
            </a:r>
            <a:r>
              <a:rPr lang="en-US" sz="2400" dirty="0">
                <a:latin typeface="Arial" panose="020B0604020202020204" pitchFamily="34" charset="0"/>
                <a:cs typeface="Arial" panose="020B0604020202020204" pitchFamily="34" charset="0"/>
              </a:rPr>
              <a:t> are appropriate counter-measures to neo-fascist groups</a:t>
            </a:r>
          </a:p>
          <a:p>
            <a:r>
              <a:rPr lang="en-US" sz="2400" dirty="0">
                <a:latin typeface="Arial" panose="020B0604020202020204" pitchFamily="34" charset="0"/>
                <a:cs typeface="Arial" panose="020B0604020202020204" pitchFamily="34" charset="0"/>
              </a:rPr>
              <a:t>Oppose law enforcement</a:t>
            </a:r>
          </a:p>
          <a:p>
            <a:r>
              <a:rPr lang="en-US" sz="2400" dirty="0">
                <a:latin typeface="Arial" panose="020B0604020202020204" pitchFamily="34" charset="0"/>
                <a:cs typeface="Arial" panose="020B0604020202020204" pitchFamily="34" charset="0"/>
              </a:rPr>
              <a:t>No murders until one was linked in 2020.</a:t>
            </a:r>
          </a:p>
          <a:p>
            <a:endParaRPr lang="en-US" sz="2000" dirty="0"/>
          </a:p>
        </p:txBody>
      </p:sp>
      <p:pic>
        <p:nvPicPr>
          <p:cNvPr id="3" name="Picture 2">
            <a:extLst>
              <a:ext uri="{FF2B5EF4-FFF2-40B4-BE49-F238E27FC236}">
                <a16:creationId xmlns:a16="http://schemas.microsoft.com/office/drawing/2014/main" id="{F6E2FDDE-D15F-ECFE-99D9-A25FB187D4EC}"/>
              </a:ext>
            </a:extLst>
          </p:cNvPr>
          <p:cNvPicPr>
            <a:picLocks noChangeAspect="1"/>
          </p:cNvPicPr>
          <p:nvPr/>
        </p:nvPicPr>
        <p:blipFill>
          <a:blip r:embed="rId3"/>
          <a:stretch>
            <a:fillRect/>
          </a:stretch>
        </p:blipFill>
        <p:spPr>
          <a:xfrm>
            <a:off x="547506" y="4428867"/>
            <a:ext cx="3120582" cy="2076605"/>
          </a:xfrm>
          <a:prstGeom prst="rect">
            <a:avLst/>
          </a:prstGeom>
        </p:spPr>
      </p:pic>
      <p:pic>
        <p:nvPicPr>
          <p:cNvPr id="4" name="Picture 3">
            <a:extLst>
              <a:ext uri="{FF2B5EF4-FFF2-40B4-BE49-F238E27FC236}">
                <a16:creationId xmlns:a16="http://schemas.microsoft.com/office/drawing/2014/main" id="{51CA87C0-1977-B1CD-A04B-55BB26335090}"/>
              </a:ext>
            </a:extLst>
          </p:cNvPr>
          <p:cNvPicPr>
            <a:picLocks noChangeAspect="1"/>
          </p:cNvPicPr>
          <p:nvPr/>
        </p:nvPicPr>
        <p:blipFill>
          <a:blip r:embed="rId4"/>
          <a:stretch>
            <a:fillRect/>
          </a:stretch>
        </p:blipFill>
        <p:spPr>
          <a:xfrm>
            <a:off x="4227512" y="4711407"/>
            <a:ext cx="3810000" cy="2133600"/>
          </a:xfrm>
          <a:prstGeom prst="rect">
            <a:avLst/>
          </a:prstGeom>
        </p:spPr>
      </p:pic>
      <p:pic>
        <p:nvPicPr>
          <p:cNvPr id="11" name="Picture 10">
            <a:extLst>
              <a:ext uri="{FF2B5EF4-FFF2-40B4-BE49-F238E27FC236}">
                <a16:creationId xmlns:a16="http://schemas.microsoft.com/office/drawing/2014/main" id="{5F0947BA-2669-F3C2-835F-5239CEFBC6C7}"/>
              </a:ext>
            </a:extLst>
          </p:cNvPr>
          <p:cNvPicPr>
            <a:picLocks noChangeAspect="1"/>
          </p:cNvPicPr>
          <p:nvPr/>
        </p:nvPicPr>
        <p:blipFill>
          <a:blip r:embed="rId5"/>
          <a:stretch>
            <a:fillRect/>
          </a:stretch>
        </p:blipFill>
        <p:spPr>
          <a:xfrm>
            <a:off x="8656697" y="4568702"/>
            <a:ext cx="3120582" cy="2076605"/>
          </a:xfrm>
          <a:prstGeom prst="rect">
            <a:avLst/>
          </a:prstGeom>
        </p:spPr>
      </p:pic>
      <p:pic>
        <p:nvPicPr>
          <p:cNvPr id="13" name="Picture 12">
            <a:extLst>
              <a:ext uri="{FF2B5EF4-FFF2-40B4-BE49-F238E27FC236}">
                <a16:creationId xmlns:a16="http://schemas.microsoft.com/office/drawing/2014/main" id="{84AAFE69-B754-3603-5F0E-4871F85B846A}"/>
              </a:ext>
            </a:extLst>
          </p:cNvPr>
          <p:cNvPicPr>
            <a:picLocks noChangeAspect="1"/>
          </p:cNvPicPr>
          <p:nvPr/>
        </p:nvPicPr>
        <p:blipFill>
          <a:blip r:embed="rId6"/>
          <a:stretch>
            <a:fillRect/>
          </a:stretch>
        </p:blipFill>
        <p:spPr>
          <a:xfrm>
            <a:off x="233837" y="244465"/>
            <a:ext cx="3120582" cy="2076605"/>
          </a:xfrm>
          <a:prstGeom prst="rect">
            <a:avLst/>
          </a:prstGeom>
        </p:spPr>
      </p:pic>
      <p:pic>
        <p:nvPicPr>
          <p:cNvPr id="15" name="Picture 14">
            <a:extLst>
              <a:ext uri="{FF2B5EF4-FFF2-40B4-BE49-F238E27FC236}">
                <a16:creationId xmlns:a16="http://schemas.microsoft.com/office/drawing/2014/main" id="{200459C2-85EF-5438-1A20-800354B45726}"/>
              </a:ext>
            </a:extLst>
          </p:cNvPr>
          <p:cNvPicPr>
            <a:picLocks noChangeAspect="1"/>
          </p:cNvPicPr>
          <p:nvPr/>
        </p:nvPicPr>
        <p:blipFill>
          <a:blip r:embed="rId7"/>
          <a:stretch>
            <a:fillRect/>
          </a:stretch>
        </p:blipFill>
        <p:spPr>
          <a:xfrm>
            <a:off x="9922475" y="116685"/>
            <a:ext cx="2215555" cy="1659527"/>
          </a:xfrm>
          <a:prstGeom prst="rect">
            <a:avLst/>
          </a:prstGeom>
        </p:spPr>
      </p:pic>
    </p:spTree>
    <p:extLst>
      <p:ext uri="{BB962C8B-B14F-4D97-AF65-F5344CB8AC3E}">
        <p14:creationId xmlns:p14="http://schemas.microsoft.com/office/powerpoint/2010/main" val="1307212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2DCA21-F700-6358-CC68-2ED3E5AABA2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Pro-Choice/Jane’s Revenge</a:t>
            </a:r>
          </a:p>
        </p:txBody>
      </p:sp>
      <p:pic>
        <p:nvPicPr>
          <p:cNvPr id="1026" name="Picture 2" descr="Facebook Brands Jane's Revenge as Terrorists">
            <a:extLst>
              <a:ext uri="{FF2B5EF4-FFF2-40B4-BE49-F238E27FC236}">
                <a16:creationId xmlns:a16="http://schemas.microsoft.com/office/drawing/2014/main" id="{02CD3F61-5CD3-1A4E-87A3-DAE581D86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898" y="0"/>
            <a:ext cx="1371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B04FAF4-A18C-1843-8911-E35C6F4AA248}"/>
              </a:ext>
            </a:extLst>
          </p:cNvPr>
          <p:cNvSpPr txBox="1"/>
          <p:nvPr/>
        </p:nvSpPr>
        <p:spPr>
          <a:xfrm>
            <a:off x="1944049" y="3429000"/>
            <a:ext cx="8300851" cy="1754326"/>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Pro-Choice/Jane’s Revenge</a:t>
            </a:r>
          </a:p>
        </p:txBody>
      </p:sp>
    </p:spTree>
    <p:extLst>
      <p:ext uri="{BB962C8B-B14F-4D97-AF65-F5344CB8AC3E}">
        <p14:creationId xmlns:p14="http://schemas.microsoft.com/office/powerpoint/2010/main" val="2729682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AA30310-E54F-EF40-B6AC-DB50916FA39A}"/>
              </a:ext>
            </a:extLst>
          </p:cNvPr>
          <p:cNvPicPr>
            <a:picLocks noChangeAspect="1"/>
          </p:cNvPicPr>
          <p:nvPr/>
        </p:nvPicPr>
        <p:blipFill>
          <a:blip r:embed="rId2"/>
          <a:stretch>
            <a:fillRect/>
          </a:stretch>
        </p:blipFill>
        <p:spPr>
          <a:xfrm>
            <a:off x="-546169" y="-14562"/>
            <a:ext cx="13716000" cy="6858000"/>
          </a:xfrm>
          <a:prstGeom prst="rect">
            <a:avLst/>
          </a:prstGeom>
        </p:spPr>
      </p:pic>
      <p:sp>
        <p:nvSpPr>
          <p:cNvPr id="2" name="Title 1">
            <a:extLst>
              <a:ext uri="{FF2B5EF4-FFF2-40B4-BE49-F238E27FC236}">
                <a16:creationId xmlns:a16="http://schemas.microsoft.com/office/drawing/2014/main" id="{4D2DCA21-F700-6358-CC68-2ED3E5AABA2C}"/>
              </a:ext>
            </a:extLst>
          </p:cNvPr>
          <p:cNvSpPr>
            <a:spLocks noGrp="1"/>
          </p:cNvSpPr>
          <p:nvPr>
            <p:ph type="title"/>
          </p:nvPr>
        </p:nvSpPr>
        <p:spPr>
          <a:xfrm>
            <a:off x="1065275" y="3788675"/>
            <a:ext cx="10058400" cy="971777"/>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latin typeface="Arial" panose="020B0604020202020204" pitchFamily="34" charset="0"/>
                <a:cs typeface="Arial" panose="020B0604020202020204" pitchFamily="34" charset="0"/>
              </a:rPr>
              <a:t>Environmentalism</a:t>
            </a:r>
          </a:p>
        </p:txBody>
      </p:sp>
    </p:spTree>
    <p:extLst>
      <p:ext uri="{BB962C8B-B14F-4D97-AF65-F5344CB8AC3E}">
        <p14:creationId xmlns:p14="http://schemas.microsoft.com/office/powerpoint/2010/main" val="3195012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2DCA21-F700-6358-CC68-2ED3E5AABA2C}"/>
              </a:ext>
            </a:extLst>
          </p:cNvPr>
          <p:cNvSpPr>
            <a:spLocks noGrp="1"/>
          </p:cNvSpPr>
          <p:nvPr>
            <p:ph type="title"/>
          </p:nvPr>
        </p:nvSpPr>
        <p:spPr>
          <a:xfrm>
            <a:off x="1097280" y="2719448"/>
            <a:ext cx="10058400" cy="1180879"/>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Pro-Life/Anti Abortionists</a:t>
            </a:r>
          </a:p>
        </p:txBody>
      </p:sp>
      <p:pic>
        <p:nvPicPr>
          <p:cNvPr id="3" name="Picture 2">
            <a:extLst>
              <a:ext uri="{FF2B5EF4-FFF2-40B4-BE49-F238E27FC236}">
                <a16:creationId xmlns:a16="http://schemas.microsoft.com/office/drawing/2014/main" id="{4146AAA4-DA62-B74F-B46C-DED76007864C}"/>
              </a:ext>
            </a:extLst>
          </p:cNvPr>
          <p:cNvPicPr>
            <a:picLocks noChangeAspect="1"/>
          </p:cNvPicPr>
          <p:nvPr/>
        </p:nvPicPr>
        <p:blipFill>
          <a:blip r:embed="rId2"/>
          <a:stretch>
            <a:fillRect/>
          </a:stretch>
        </p:blipFill>
        <p:spPr>
          <a:xfrm>
            <a:off x="-3050" y="-311952"/>
            <a:ext cx="12192001" cy="7695659"/>
          </a:xfrm>
          <a:prstGeom prst="rect">
            <a:avLst/>
          </a:prstGeom>
        </p:spPr>
      </p:pic>
      <p:sp>
        <p:nvSpPr>
          <p:cNvPr id="4" name="TextBox 3">
            <a:extLst>
              <a:ext uri="{FF2B5EF4-FFF2-40B4-BE49-F238E27FC236}">
                <a16:creationId xmlns:a16="http://schemas.microsoft.com/office/drawing/2014/main" id="{EDB2F946-92ED-544C-80E2-60A1E77F8AF1}"/>
              </a:ext>
            </a:extLst>
          </p:cNvPr>
          <p:cNvSpPr txBox="1"/>
          <p:nvPr/>
        </p:nvSpPr>
        <p:spPr>
          <a:xfrm>
            <a:off x="1724413" y="5181128"/>
            <a:ext cx="8737073" cy="923330"/>
          </a:xfrm>
          <a:prstGeom prst="rect">
            <a:avLst/>
          </a:prstGeom>
          <a:noFill/>
        </p:spPr>
        <p:txBody>
          <a:bodyPr wrap="square" rtlCol="0">
            <a:spAutoFit/>
          </a:bodyPr>
          <a:lstStyle/>
          <a:p>
            <a:r>
              <a:rPr lang="en-US" sz="5400" b="1" dirty="0">
                <a:solidFill>
                  <a:srgbClr val="FFFFFF"/>
                </a:solidFill>
                <a:latin typeface="Arial" panose="020B0604020202020204" pitchFamily="34" charset="0"/>
                <a:cs typeface="Arial" panose="020B0604020202020204" pitchFamily="34" charset="0"/>
              </a:rPr>
              <a:t>Pro-Life/Anti Abortionists</a:t>
            </a:r>
            <a:endParaRPr lang="en-US" sz="5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2150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US" sz="4000" b="1" kern="1200" dirty="0">
                <a:solidFill>
                  <a:srgbClr val="FFFFFF"/>
                </a:solidFill>
                <a:latin typeface="Arial" panose="020B0604020202020204" pitchFamily="34" charset="0"/>
                <a:cs typeface="Arial" panose="020B0604020202020204" pitchFamily="34" charset="0"/>
              </a:rPr>
              <a:t>Anti-Abortion Terrorists</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Violence, property damage, and intimidation are justified to protect unborn children</a:t>
            </a:r>
          </a:p>
          <a:p>
            <a:pPr lvl="1"/>
            <a:r>
              <a:rPr lang="en-US" sz="2000" dirty="0">
                <a:latin typeface="Arial" panose="020B0604020202020204" pitchFamily="34" charset="0"/>
                <a:cs typeface="Arial" panose="020B0604020202020204" pitchFamily="34" charset="0"/>
              </a:rPr>
              <a:t>Doctors who perform abortion are committing genocide</a:t>
            </a:r>
          </a:p>
          <a:p>
            <a:endParaRPr lang="en-US" sz="2000" dirty="0"/>
          </a:p>
        </p:txBody>
      </p:sp>
      <p:pic>
        <p:nvPicPr>
          <p:cNvPr id="3" name="Picture 2">
            <a:extLst>
              <a:ext uri="{FF2B5EF4-FFF2-40B4-BE49-F238E27FC236}">
                <a16:creationId xmlns:a16="http://schemas.microsoft.com/office/drawing/2014/main" id="{78B99F6C-418C-AAB0-8104-37FDD6C45D81}"/>
              </a:ext>
            </a:extLst>
          </p:cNvPr>
          <p:cNvPicPr>
            <a:picLocks noChangeAspect="1"/>
          </p:cNvPicPr>
          <p:nvPr/>
        </p:nvPicPr>
        <p:blipFill>
          <a:blip r:embed="rId2"/>
          <a:stretch>
            <a:fillRect/>
          </a:stretch>
        </p:blipFill>
        <p:spPr>
          <a:xfrm>
            <a:off x="319574" y="4345873"/>
            <a:ext cx="3581400" cy="226060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683E41FC-2363-5CCB-EAC9-3FE39493404A}"/>
              </a:ext>
            </a:extLst>
          </p:cNvPr>
          <p:cNvPicPr>
            <a:picLocks noChangeAspect="1"/>
          </p:cNvPicPr>
          <p:nvPr/>
        </p:nvPicPr>
        <p:blipFill>
          <a:blip r:embed="rId3"/>
          <a:stretch>
            <a:fillRect/>
          </a:stretch>
        </p:blipFill>
        <p:spPr>
          <a:xfrm>
            <a:off x="9328780" y="3974352"/>
            <a:ext cx="2038350" cy="2717800"/>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1C3A7A6A-8126-6A60-3774-A070A8260B5F}"/>
              </a:ext>
            </a:extLst>
          </p:cNvPr>
          <p:cNvPicPr>
            <a:picLocks noChangeAspect="1"/>
          </p:cNvPicPr>
          <p:nvPr/>
        </p:nvPicPr>
        <p:blipFill>
          <a:blip r:embed="rId4"/>
          <a:stretch>
            <a:fillRect/>
          </a:stretch>
        </p:blipFill>
        <p:spPr>
          <a:xfrm>
            <a:off x="7614185" y="223034"/>
            <a:ext cx="4284699" cy="2399431"/>
          </a:xfrm>
          <a:prstGeom prst="rect">
            <a:avLst/>
          </a:prstGeom>
        </p:spPr>
      </p:pic>
    </p:spTree>
    <p:extLst>
      <p:ext uri="{BB962C8B-B14F-4D97-AF65-F5344CB8AC3E}">
        <p14:creationId xmlns:p14="http://schemas.microsoft.com/office/powerpoint/2010/main" val="3036030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US" sz="4000" b="1" kern="1200" dirty="0">
                <a:solidFill>
                  <a:srgbClr val="FFFFFF"/>
                </a:solidFill>
                <a:latin typeface="Arial" panose="020B0604020202020204" pitchFamily="34" charset="0"/>
                <a:cs typeface="Arial" panose="020B0604020202020204" pitchFamily="34" charset="0"/>
              </a:rPr>
              <a:t>Q-Anon</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810259" y="649480"/>
            <a:ext cx="6555347" cy="5546047"/>
          </a:xfrm>
        </p:spPr>
        <p:txBody>
          <a:bodyPr anchor="ctr">
            <a:normAutofit/>
          </a:bodyPr>
          <a:lstStyle/>
          <a:p>
            <a:r>
              <a:rPr lang="en-US" sz="2000" dirty="0">
                <a:latin typeface="Arial" panose="020B0604020202020204" pitchFamily="34" charset="0"/>
                <a:cs typeface="Arial" panose="020B0604020202020204" pitchFamily="34" charset="0"/>
              </a:rPr>
              <a:t>Core tenets:</a:t>
            </a:r>
          </a:p>
          <a:p>
            <a:pPr lvl="1"/>
            <a:r>
              <a:rPr lang="en-US" sz="2000" dirty="0">
                <a:latin typeface="Arial" panose="020B0604020202020204" pitchFamily="34" charset="0"/>
                <a:cs typeface="Arial" panose="020B0604020202020204" pitchFamily="34" charset="0"/>
              </a:rPr>
              <a:t>The United States is controlled by an elite cabal of Satanist, sex-trafficking pedophiles</a:t>
            </a:r>
          </a:p>
          <a:p>
            <a:pPr lvl="2"/>
            <a:r>
              <a:rPr lang="en-US" dirty="0">
                <a:latin typeface="Arial" panose="020B0604020202020204" pitchFamily="34" charset="0"/>
                <a:cs typeface="Arial" panose="020B0604020202020204" pitchFamily="34" charset="0"/>
              </a:rPr>
              <a:t>Antisemitic overtones</a:t>
            </a:r>
          </a:p>
          <a:p>
            <a:pPr lvl="1"/>
            <a:r>
              <a:rPr lang="en-US" sz="2000" dirty="0">
                <a:latin typeface="Arial" panose="020B0604020202020204" pitchFamily="34" charset="0"/>
                <a:cs typeface="Arial" panose="020B0604020202020204" pitchFamily="34" charset="0"/>
              </a:rPr>
              <a:t>The Storm &amp; Day of Reckoning will be brought about by former President Trump and traitors will be arrested </a:t>
            </a:r>
            <a:r>
              <a:rPr lang="en-US" sz="2000" dirty="0" err="1">
                <a:latin typeface="Arial" panose="020B0604020202020204" pitchFamily="34" charset="0"/>
                <a:cs typeface="Arial" panose="020B0604020202020204" pitchFamily="34" charset="0"/>
              </a:rPr>
              <a:t>en</a:t>
            </a:r>
            <a:r>
              <a:rPr lang="en-US" sz="2000" dirty="0">
                <a:latin typeface="Arial" panose="020B0604020202020204" pitchFamily="34" charset="0"/>
                <a:cs typeface="Arial" panose="020B0604020202020204" pitchFamily="34" charset="0"/>
              </a:rPr>
              <a:t> masse and hanged</a:t>
            </a:r>
          </a:p>
          <a:p>
            <a:endParaRPr lang="en-US" sz="2000" dirty="0"/>
          </a:p>
        </p:txBody>
      </p:sp>
      <p:pic>
        <p:nvPicPr>
          <p:cNvPr id="6" name="Picture 5">
            <a:extLst>
              <a:ext uri="{FF2B5EF4-FFF2-40B4-BE49-F238E27FC236}">
                <a16:creationId xmlns:a16="http://schemas.microsoft.com/office/drawing/2014/main" id="{08925C1D-A97A-572F-E9D9-5EF6A92C9413}"/>
              </a:ext>
            </a:extLst>
          </p:cNvPr>
          <p:cNvPicPr>
            <a:picLocks noChangeAspect="1"/>
          </p:cNvPicPr>
          <p:nvPr/>
        </p:nvPicPr>
        <p:blipFill>
          <a:blip r:embed="rId2"/>
          <a:stretch>
            <a:fillRect/>
          </a:stretch>
        </p:blipFill>
        <p:spPr>
          <a:xfrm>
            <a:off x="100826" y="4582094"/>
            <a:ext cx="3937000" cy="2070100"/>
          </a:xfrm>
          <a:prstGeom prst="rect">
            <a:avLst/>
          </a:prstGeom>
        </p:spPr>
      </p:pic>
      <p:pic>
        <p:nvPicPr>
          <p:cNvPr id="7" name="Picture 6">
            <a:extLst>
              <a:ext uri="{FF2B5EF4-FFF2-40B4-BE49-F238E27FC236}">
                <a16:creationId xmlns:a16="http://schemas.microsoft.com/office/drawing/2014/main" id="{E31075D0-0037-8B90-1879-3DDBBD2FF5ED}"/>
              </a:ext>
            </a:extLst>
          </p:cNvPr>
          <p:cNvPicPr>
            <a:picLocks noChangeAspect="1"/>
          </p:cNvPicPr>
          <p:nvPr/>
        </p:nvPicPr>
        <p:blipFill>
          <a:blip r:embed="rId3"/>
          <a:stretch>
            <a:fillRect/>
          </a:stretch>
        </p:blipFill>
        <p:spPr>
          <a:xfrm>
            <a:off x="4484032" y="4582094"/>
            <a:ext cx="3492500" cy="2095500"/>
          </a:xfrm>
          <a:prstGeom prst="rect">
            <a:avLst/>
          </a:prstGeom>
        </p:spPr>
      </p:pic>
      <p:pic>
        <p:nvPicPr>
          <p:cNvPr id="8" name="Picture 7">
            <a:extLst>
              <a:ext uri="{FF2B5EF4-FFF2-40B4-BE49-F238E27FC236}">
                <a16:creationId xmlns:a16="http://schemas.microsoft.com/office/drawing/2014/main" id="{233FB0C3-D8E2-CFE7-3354-1147771D33C7}"/>
              </a:ext>
            </a:extLst>
          </p:cNvPr>
          <p:cNvPicPr>
            <a:picLocks noChangeAspect="1"/>
          </p:cNvPicPr>
          <p:nvPr/>
        </p:nvPicPr>
        <p:blipFill>
          <a:blip r:embed="rId4"/>
          <a:stretch>
            <a:fillRect/>
          </a:stretch>
        </p:blipFill>
        <p:spPr>
          <a:xfrm>
            <a:off x="8748957" y="4571836"/>
            <a:ext cx="3126220" cy="2080358"/>
          </a:xfrm>
          <a:prstGeom prst="rect">
            <a:avLst/>
          </a:prstGeom>
        </p:spPr>
      </p:pic>
      <p:pic>
        <p:nvPicPr>
          <p:cNvPr id="9" name="Picture 8">
            <a:extLst>
              <a:ext uri="{FF2B5EF4-FFF2-40B4-BE49-F238E27FC236}">
                <a16:creationId xmlns:a16="http://schemas.microsoft.com/office/drawing/2014/main" id="{D4F7E41B-D231-5419-B196-DEC6B4D8E73D}"/>
              </a:ext>
            </a:extLst>
          </p:cNvPr>
          <p:cNvPicPr>
            <a:picLocks noChangeAspect="1"/>
          </p:cNvPicPr>
          <p:nvPr/>
        </p:nvPicPr>
        <p:blipFill>
          <a:blip r:embed="rId5"/>
          <a:stretch>
            <a:fillRect/>
          </a:stretch>
        </p:blipFill>
        <p:spPr>
          <a:xfrm>
            <a:off x="412804" y="227277"/>
            <a:ext cx="3492500" cy="1955800"/>
          </a:xfrm>
          <a:prstGeom prst="rect">
            <a:avLst/>
          </a:prstGeom>
        </p:spPr>
      </p:pic>
      <p:pic>
        <p:nvPicPr>
          <p:cNvPr id="17" name="Picture 16">
            <a:extLst>
              <a:ext uri="{FF2B5EF4-FFF2-40B4-BE49-F238E27FC236}">
                <a16:creationId xmlns:a16="http://schemas.microsoft.com/office/drawing/2014/main" id="{FAA7B5B9-01F4-2971-17FD-538F3DF7BBE4}"/>
              </a:ext>
            </a:extLst>
          </p:cNvPr>
          <p:cNvPicPr>
            <a:picLocks noChangeAspect="1"/>
          </p:cNvPicPr>
          <p:nvPr/>
        </p:nvPicPr>
        <p:blipFill>
          <a:blip r:embed="rId6"/>
          <a:stretch>
            <a:fillRect/>
          </a:stretch>
        </p:blipFill>
        <p:spPr>
          <a:xfrm>
            <a:off x="8621399" y="167413"/>
            <a:ext cx="3381336" cy="1893548"/>
          </a:xfrm>
          <a:prstGeom prst="rect">
            <a:avLst/>
          </a:prstGeom>
        </p:spPr>
      </p:pic>
    </p:spTree>
    <p:extLst>
      <p:ext uri="{BB962C8B-B14F-4D97-AF65-F5344CB8AC3E}">
        <p14:creationId xmlns:p14="http://schemas.microsoft.com/office/powerpoint/2010/main" val="3926744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184088" y="958376"/>
            <a:ext cx="3201366" cy="3387497"/>
          </a:xfrm>
        </p:spPr>
        <p:txBody>
          <a:bodyPr vert="horz" lIns="91440" tIns="45720" rIns="91440" bIns="45720" rtlCol="0" anchor="b">
            <a:normAutofit/>
          </a:bodyPr>
          <a:lstStyle/>
          <a:p>
            <a:pPr algn="ctr"/>
            <a:r>
              <a:rPr lang="en-US" sz="4000" b="1" kern="1200" dirty="0">
                <a:solidFill>
                  <a:srgbClr val="FFFFFF"/>
                </a:solidFill>
                <a:latin typeface="Arial" panose="020B0604020202020204" pitchFamily="34" charset="0"/>
                <a:cs typeface="Arial" panose="020B0604020202020204" pitchFamily="34" charset="0"/>
              </a:rPr>
              <a:t>Involuntary Celibates (</a:t>
            </a:r>
            <a:r>
              <a:rPr lang="en-US" sz="4000" b="1" kern="1200" dirty="0" err="1">
                <a:solidFill>
                  <a:srgbClr val="FFFFFF"/>
                </a:solidFill>
                <a:latin typeface="Arial" panose="020B0604020202020204" pitchFamily="34" charset="0"/>
                <a:cs typeface="Arial" panose="020B0604020202020204" pitchFamily="34" charset="0"/>
              </a:rPr>
              <a:t>Incels</a:t>
            </a:r>
            <a:r>
              <a:rPr lang="en-US" sz="4000" b="1" kern="1200" dirty="0">
                <a:solidFill>
                  <a:srgbClr val="FFFFFF"/>
                </a:solidFill>
                <a:latin typeface="Arial" panose="020B0604020202020204" pitchFamily="34" charset="0"/>
                <a:cs typeface="Arial" panose="020B0604020202020204" pitchFamily="34" charset="0"/>
              </a:rPr>
              <a:t>)</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134811" y="3001108"/>
            <a:ext cx="7230796" cy="3846754"/>
          </a:xfrm>
        </p:spPr>
        <p:txBody>
          <a:bodyPr anchor="ctr">
            <a:normAutofit lnSpcReduction="10000"/>
          </a:bodyPr>
          <a:lstStyle/>
          <a:p>
            <a:pPr lvl="1"/>
            <a:r>
              <a:rPr lang="en-US" dirty="0" err="1">
                <a:latin typeface="Arial" panose="020B0604020202020204" pitchFamily="34" charset="0"/>
                <a:cs typeface="Arial" panose="020B0604020202020204" pitchFamily="34" charset="0"/>
              </a:rPr>
              <a:t>Incels</a:t>
            </a:r>
            <a:r>
              <a:rPr lang="en-US" dirty="0">
                <a:latin typeface="Arial" panose="020B0604020202020204" pitchFamily="34" charset="0"/>
                <a:cs typeface="Arial" panose="020B0604020202020204" pitchFamily="34" charset="0"/>
              </a:rPr>
              <a:t> – or involuntary celibates, are men sexually frustrated men who congregate and communicate almost exclusively online</a:t>
            </a:r>
          </a:p>
          <a:p>
            <a:pPr lvl="1"/>
            <a:r>
              <a:rPr lang="en-US" dirty="0">
                <a:latin typeface="Arial" panose="020B0604020202020204" pitchFamily="34" charset="0"/>
                <a:cs typeface="Arial" panose="020B0604020202020204" pitchFamily="34" charset="0"/>
              </a:rPr>
              <a:t>They are upset over their inability to obtain and sustain a romantic relationship and have a lot of self loathing as they initially blame their looks or lack of social skills for their inability to make it with women.</a:t>
            </a:r>
          </a:p>
          <a:p>
            <a:pPr lvl="1"/>
            <a:r>
              <a:rPr lang="en-US" dirty="0">
                <a:latin typeface="Arial" panose="020B0604020202020204" pitchFamily="34" charset="0"/>
                <a:cs typeface="Arial" panose="020B0604020202020204" pitchFamily="34" charset="0"/>
              </a:rPr>
              <a:t>Many are virgins.</a:t>
            </a:r>
          </a:p>
          <a:p>
            <a:pPr lvl="1"/>
            <a:r>
              <a:rPr lang="en-US" dirty="0">
                <a:latin typeface="Arial" panose="020B0604020202020204" pitchFamily="34" charset="0"/>
                <a:cs typeface="Arial" panose="020B0604020202020204" pitchFamily="34" charset="0"/>
              </a:rPr>
              <a:t>Self-report as being suicidal, depressed, autistic.</a:t>
            </a:r>
          </a:p>
          <a:p>
            <a:pPr marL="457200" lvl="1" indent="0">
              <a:buNone/>
            </a:pPr>
            <a:endParaRPr lang="en-US" dirty="0"/>
          </a:p>
          <a:p>
            <a:pPr lvl="1"/>
            <a:endParaRPr lang="en-US" sz="2000" dirty="0"/>
          </a:p>
        </p:txBody>
      </p:sp>
      <p:pic>
        <p:nvPicPr>
          <p:cNvPr id="4" name="Picture 3" descr="A person taking a selfie&#10;&#10;Description automatically generated with medium confidence">
            <a:extLst>
              <a:ext uri="{FF2B5EF4-FFF2-40B4-BE49-F238E27FC236}">
                <a16:creationId xmlns:a16="http://schemas.microsoft.com/office/drawing/2014/main" id="{13DF5D90-7585-DA6C-BC0C-AAD455C92ED6}"/>
              </a:ext>
            </a:extLst>
          </p:cNvPr>
          <p:cNvPicPr>
            <a:picLocks noChangeAspect="1"/>
          </p:cNvPicPr>
          <p:nvPr/>
        </p:nvPicPr>
        <p:blipFill>
          <a:blip r:embed="rId2"/>
          <a:stretch>
            <a:fillRect/>
          </a:stretch>
        </p:blipFill>
        <p:spPr>
          <a:xfrm>
            <a:off x="6477040" y="180449"/>
            <a:ext cx="4555221" cy="2562751"/>
          </a:xfrm>
          <a:prstGeom prst="rect">
            <a:avLst/>
          </a:prstGeom>
        </p:spPr>
      </p:pic>
    </p:spTree>
    <p:extLst>
      <p:ext uri="{BB962C8B-B14F-4D97-AF65-F5344CB8AC3E}">
        <p14:creationId xmlns:p14="http://schemas.microsoft.com/office/powerpoint/2010/main" val="3125991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25824" y="-574431"/>
            <a:ext cx="10103631" cy="2514869"/>
          </a:xfrm>
        </p:spPr>
        <p:txBody>
          <a:bodyPr vert="horz" lIns="91440" tIns="45720" rIns="91440" bIns="45720" rtlCol="0">
            <a:normAutofit/>
          </a:bodyPr>
          <a:lstStyle/>
          <a:p>
            <a:r>
              <a:rPr lang="en-US" b="1" kern="1200" dirty="0">
                <a:latin typeface="Arial" panose="020B0604020202020204" pitchFamily="34" charset="0"/>
                <a:cs typeface="Arial" panose="020B0604020202020204" pitchFamily="34" charset="0"/>
              </a:rPr>
              <a:t>Involuntary Celibates (</a:t>
            </a:r>
            <a:r>
              <a:rPr lang="en-US" b="1" kern="1200" dirty="0" err="1">
                <a:latin typeface="Arial" panose="020B0604020202020204" pitchFamily="34" charset="0"/>
                <a:cs typeface="Arial" panose="020B0604020202020204" pitchFamily="34" charset="0"/>
              </a:rPr>
              <a:t>Incels</a:t>
            </a:r>
            <a:r>
              <a:rPr lang="en-US" b="1" kern="1200" dirty="0">
                <a:latin typeface="Arial" panose="020B0604020202020204" pitchFamily="34" charset="0"/>
                <a:cs typeface="Arial" panose="020B0604020202020204" pitchFamily="34" charset="0"/>
              </a:rPr>
              <a:t>)</a:t>
            </a: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152400" y="1030917"/>
            <a:ext cx="8001000" cy="5099538"/>
          </a:xfrm>
        </p:spPr>
        <p:txBody>
          <a:bodyPr>
            <a:noAutofit/>
          </a:bodyPr>
          <a:lstStyle/>
          <a:p>
            <a:r>
              <a:rPr lang="en-US" sz="2000" dirty="0">
                <a:latin typeface="Arial" panose="020B0604020202020204" pitchFamily="34" charset="0"/>
                <a:cs typeface="Arial" panose="020B0604020202020204" pitchFamily="34" charset="0"/>
              </a:rPr>
              <a:t>Become dangerous when they buy into what they call the Black Pill: a violent political ideology promoted in online forums which defines their grievance of women refusing to have sex with them as a societal problem to which they should respond with violence or suicide.</a:t>
            </a:r>
          </a:p>
          <a:p>
            <a:r>
              <a:rPr lang="en-US" sz="2000" dirty="0">
                <a:latin typeface="Arial" panose="020B0604020202020204" pitchFamily="34" charset="0"/>
                <a:cs typeface="Arial" panose="020B0604020202020204" pitchFamily="34" charset="0"/>
              </a:rPr>
              <a:t>The Black Pill ideology claims society, via feminism and gender equality, is rigged against men who lack the money, status, or physical attractiveness to enter romantic/sexual relationships with shallow women who are constantly “trading up”</a:t>
            </a:r>
          </a:p>
          <a:p>
            <a:r>
              <a:rPr lang="en-US" sz="2000" dirty="0">
                <a:latin typeface="Arial" panose="020B0604020202020204" pitchFamily="34" charset="0"/>
                <a:cs typeface="Arial" panose="020B0604020202020204" pitchFamily="34" charset="0"/>
              </a:rPr>
              <a:t>The Black Pill </a:t>
            </a:r>
            <a:r>
              <a:rPr lang="en-US" sz="2000" b="0" i="0" dirty="0">
                <a:effectLst/>
                <a:latin typeface="Arial" panose="020B0604020202020204" pitchFamily="34" charset="0"/>
                <a:cs typeface="Arial" panose="020B0604020202020204" pitchFamily="34" charset="0"/>
              </a:rPr>
              <a:t>divides attractive </a:t>
            </a:r>
            <a:r>
              <a:rPr lang="en-US" sz="2000" dirty="0">
                <a:latin typeface="Arial" panose="020B0604020202020204" pitchFamily="34" charset="0"/>
                <a:cs typeface="Arial" panose="020B0604020202020204" pitchFamily="34" charset="0"/>
              </a:rPr>
              <a:t>women into two groups: Stacey’s and Becky’s who are perceived as unavailable to them and </a:t>
            </a:r>
            <a:r>
              <a:rPr lang="en-US" sz="2000" b="0" i="0" dirty="0">
                <a:effectLst/>
                <a:latin typeface="Arial" panose="020B0604020202020204" pitchFamily="34" charset="0"/>
                <a:cs typeface="Arial" panose="020B0604020202020204" pitchFamily="34" charset="0"/>
              </a:rPr>
              <a:t>"Chads” the Alpha men who these women sleep with. </a:t>
            </a:r>
          </a:p>
          <a:p>
            <a:r>
              <a:rPr lang="en-US" sz="2000" b="0" i="0" dirty="0">
                <a:effectLst/>
                <a:latin typeface="Arial" panose="020B0604020202020204" pitchFamily="34" charset="0"/>
                <a:cs typeface="Arial" panose="020B0604020202020204" pitchFamily="34" charset="0"/>
              </a:rPr>
              <a:t>The Black Pill claims 20 percent of good looking and successful men are getting 80 percent of women and good-looking women who discard less men and ignore the bottom 10 percent of men who become </a:t>
            </a:r>
            <a:r>
              <a:rPr lang="en-US" sz="2000" b="0" i="0" dirty="0" err="1">
                <a:effectLst/>
                <a:latin typeface="Arial" panose="020B0604020202020204" pitchFamily="34" charset="0"/>
                <a:cs typeface="Arial" panose="020B0604020202020204" pitchFamily="34" charset="0"/>
              </a:rPr>
              <a:t>incels</a:t>
            </a:r>
            <a:r>
              <a:rPr lang="en-US" sz="2000" b="0" i="0" dirty="0">
                <a:effectLst/>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As they Black Pill, some </a:t>
            </a:r>
            <a:r>
              <a:rPr lang="en-US" sz="2000" dirty="0" err="1">
                <a:latin typeface="Arial" panose="020B0604020202020204" pitchFamily="34" charset="0"/>
                <a:cs typeface="Arial" panose="020B0604020202020204" pitchFamily="34" charset="0"/>
              </a:rPr>
              <a:t>incels</a:t>
            </a:r>
            <a:r>
              <a:rPr lang="en-US" sz="2000" dirty="0">
                <a:latin typeface="Arial" panose="020B0604020202020204" pitchFamily="34" charset="0"/>
                <a:cs typeface="Arial" panose="020B0604020202020204" pitchFamily="34" charset="0"/>
              </a:rPr>
              <a:t> turn to violence directed at good looking women and “Chads” – the alpha males whom they claim women prefer.</a:t>
            </a:r>
          </a:p>
        </p:txBody>
      </p:sp>
      <p:pic>
        <p:nvPicPr>
          <p:cNvPr id="19" name="Picture 18" descr="Text&#10;&#10;Description automatically generated with medium confidence">
            <a:extLst>
              <a:ext uri="{FF2B5EF4-FFF2-40B4-BE49-F238E27FC236}">
                <a16:creationId xmlns:a16="http://schemas.microsoft.com/office/drawing/2014/main" id="{7C4F23FE-0854-354C-AA45-28CC73313DA0}"/>
              </a:ext>
            </a:extLst>
          </p:cNvPr>
          <p:cNvPicPr>
            <a:picLocks noChangeAspect="1"/>
          </p:cNvPicPr>
          <p:nvPr/>
        </p:nvPicPr>
        <p:blipFill>
          <a:blip r:embed="rId2"/>
          <a:stretch>
            <a:fillRect/>
          </a:stretch>
        </p:blipFill>
        <p:spPr>
          <a:xfrm>
            <a:off x="8064428" y="2061836"/>
            <a:ext cx="3854148" cy="1666918"/>
          </a:xfrm>
          <a:prstGeom prst="rect">
            <a:avLst/>
          </a:prstGeom>
        </p:spPr>
      </p:pic>
      <p:sp>
        <p:nvSpPr>
          <p:cNvPr id="46" name="Freeform: Shape 45">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99365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US" sz="4000" b="1" kern="1200" dirty="0" err="1">
                <a:solidFill>
                  <a:srgbClr val="FFFFFF"/>
                </a:solidFill>
                <a:latin typeface="Arial" panose="020B0604020202020204" pitchFamily="34" charset="0"/>
                <a:cs typeface="Arial" panose="020B0604020202020204" pitchFamily="34" charset="0"/>
              </a:rPr>
              <a:t>Incel</a:t>
            </a:r>
            <a:r>
              <a:rPr lang="en-US" sz="4000" b="1" kern="1200" dirty="0">
                <a:solidFill>
                  <a:srgbClr val="FFFFFF"/>
                </a:solidFill>
                <a:latin typeface="Arial" panose="020B0604020202020204" pitchFamily="34" charset="0"/>
                <a:cs typeface="Arial" panose="020B0604020202020204" pitchFamily="34" charset="0"/>
              </a:rPr>
              <a:t> </a:t>
            </a:r>
            <a:r>
              <a:rPr lang="en-US" sz="4000" b="1" dirty="0">
                <a:solidFill>
                  <a:srgbClr val="FFFFFF"/>
                </a:solidFill>
                <a:latin typeface="Arial" panose="020B0604020202020204" pitchFamily="34" charset="0"/>
                <a:cs typeface="Arial" panose="020B0604020202020204" pitchFamily="34" charset="0"/>
              </a:rPr>
              <a:t>Attacks and Slogans</a:t>
            </a:r>
            <a:endParaRPr lang="en-US" sz="4000" b="1" kern="1200" dirty="0">
              <a:solidFill>
                <a:srgbClr val="FFFFFF"/>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A7F3E8C-3622-5D02-D3B5-45CAB3079857}"/>
              </a:ext>
            </a:extLst>
          </p:cNvPr>
          <p:cNvSpPr>
            <a:spLocks noGrp="1"/>
          </p:cNvSpPr>
          <p:nvPr>
            <p:ph idx="1"/>
          </p:nvPr>
        </p:nvSpPr>
        <p:spPr>
          <a:xfrm>
            <a:off x="4037827" y="246185"/>
            <a:ext cx="7327780" cy="6621953"/>
          </a:xfrm>
        </p:spPr>
        <p:txBody>
          <a:bodyPr anchor="ctr">
            <a:normAutofit lnSpcReduction="10000"/>
          </a:bodyPr>
          <a:lstStyle/>
          <a:p>
            <a:r>
              <a:rPr lang="en-US" sz="2400" dirty="0"/>
              <a:t>Are </a:t>
            </a:r>
            <a:r>
              <a:rPr lang="en-US" sz="2400" dirty="0" err="1"/>
              <a:t>Incels</a:t>
            </a:r>
            <a:r>
              <a:rPr lang="en-US" sz="2400" dirty="0"/>
              <a:t> a supremacist and violent extremist group? Yes, when they totally buy into the Black Pill ideology, frustrated </a:t>
            </a:r>
            <a:r>
              <a:rPr lang="en-US" sz="2400" dirty="0" err="1"/>
              <a:t>incels</a:t>
            </a:r>
            <a:r>
              <a:rPr lang="en-US" sz="2400" dirty="0"/>
              <a:t> begin to feel entitled and demanding: they want to be able to have sex on demand with young, beautiful women believing that this is their natural right and when it doesn’t work out, they directed their anger inward, in suicide, or outward in mass killings.</a:t>
            </a:r>
          </a:p>
          <a:p>
            <a:pPr algn="l"/>
            <a:r>
              <a:rPr lang="en-US" sz="2400" b="0" i="0" dirty="0">
                <a:solidFill>
                  <a:srgbClr val="313036"/>
                </a:solidFill>
                <a:effectLst/>
                <a:latin typeface="Roboto" panose="02000000000000000000" pitchFamily="2" charset="0"/>
              </a:rPr>
              <a:t>First well-known attack was Elliot Rodger’s 2014 spree killing in Isla Vista, California. Before carrying out his attack, Rodger left a video and a manifesto-type autobiographical account detailing his “involuntary celibacy”.</a:t>
            </a:r>
          </a:p>
          <a:p>
            <a:pPr algn="l"/>
            <a:r>
              <a:rPr lang="en-US" sz="2400" b="0" i="0" dirty="0">
                <a:solidFill>
                  <a:srgbClr val="313036"/>
                </a:solidFill>
                <a:effectLst/>
                <a:latin typeface="Roboto" panose="02000000000000000000" pitchFamily="2" charset="0"/>
              </a:rPr>
              <a:t>Alek </a:t>
            </a:r>
            <a:r>
              <a:rPr lang="en-US" sz="2400" b="0" i="0" dirty="0" err="1">
                <a:solidFill>
                  <a:srgbClr val="313036"/>
                </a:solidFill>
                <a:effectLst/>
                <a:latin typeface="Roboto" panose="02000000000000000000" pitchFamily="2" charset="0"/>
              </a:rPr>
              <a:t>Minassian’s</a:t>
            </a:r>
            <a:r>
              <a:rPr lang="en-US" sz="2400" b="0" i="0" dirty="0">
                <a:solidFill>
                  <a:srgbClr val="313036"/>
                </a:solidFill>
                <a:effectLst/>
                <a:latin typeface="Roboto" panose="02000000000000000000" pitchFamily="2" charset="0"/>
              </a:rPr>
              <a:t> 2018 Toronto van attack, </a:t>
            </a:r>
          </a:p>
          <a:p>
            <a:pPr algn="l"/>
            <a:r>
              <a:rPr lang="en-US" sz="2400" b="0" i="0" dirty="0">
                <a:solidFill>
                  <a:srgbClr val="313036"/>
                </a:solidFill>
                <a:effectLst/>
                <a:latin typeface="Roboto" panose="02000000000000000000" pitchFamily="2" charset="0"/>
              </a:rPr>
              <a:t>the 2018 Tallahassee Yoga Studio shooting, </a:t>
            </a:r>
          </a:p>
          <a:p>
            <a:pPr algn="l"/>
            <a:r>
              <a:rPr lang="en-US" sz="2400" b="0" i="0" dirty="0">
                <a:solidFill>
                  <a:srgbClr val="313036"/>
                </a:solidFill>
                <a:effectLst/>
                <a:latin typeface="Roboto" panose="02000000000000000000" pitchFamily="2" charset="0"/>
              </a:rPr>
              <a:t>the 2020 Toronto erotic spa machete attack, </a:t>
            </a:r>
          </a:p>
          <a:p>
            <a:pPr algn="l"/>
            <a:r>
              <a:rPr lang="en-US" sz="2400" b="0" i="0" dirty="0">
                <a:solidFill>
                  <a:srgbClr val="313036"/>
                </a:solidFill>
                <a:effectLst/>
                <a:latin typeface="Roboto" panose="02000000000000000000" pitchFamily="2" charset="0"/>
              </a:rPr>
              <a:t>and the 2020 shooting at the Westgate Mall in Arizona, among others; </a:t>
            </a:r>
          </a:p>
          <a:p>
            <a:pPr algn="l"/>
            <a:r>
              <a:rPr lang="en-US" sz="2400" b="0" i="0" dirty="0">
                <a:solidFill>
                  <a:srgbClr val="313036"/>
                </a:solidFill>
                <a:effectLst/>
                <a:latin typeface="Roboto" panose="02000000000000000000" pitchFamily="2" charset="0"/>
              </a:rPr>
              <a:t>with a combined death toll of nearly 50 people</a:t>
            </a:r>
          </a:p>
          <a:p>
            <a:endParaRPr lang="en-US" sz="2000" dirty="0"/>
          </a:p>
        </p:txBody>
      </p:sp>
      <p:pic>
        <p:nvPicPr>
          <p:cNvPr id="6" name="Picture 5">
            <a:extLst>
              <a:ext uri="{FF2B5EF4-FFF2-40B4-BE49-F238E27FC236}">
                <a16:creationId xmlns:a16="http://schemas.microsoft.com/office/drawing/2014/main" id="{A9FA2E39-5A28-AEBA-EE79-1D41DA5D110E}"/>
              </a:ext>
            </a:extLst>
          </p:cNvPr>
          <p:cNvPicPr>
            <a:picLocks noChangeAspect="1"/>
          </p:cNvPicPr>
          <p:nvPr/>
        </p:nvPicPr>
        <p:blipFill>
          <a:blip r:embed="rId2"/>
          <a:stretch>
            <a:fillRect/>
          </a:stretch>
        </p:blipFill>
        <p:spPr>
          <a:xfrm>
            <a:off x="660346" y="4220094"/>
            <a:ext cx="3138051" cy="2126518"/>
          </a:xfrm>
          <a:prstGeom prst="rect">
            <a:avLst/>
          </a:prstGeom>
        </p:spPr>
      </p:pic>
    </p:spTree>
    <p:extLst>
      <p:ext uri="{BB962C8B-B14F-4D97-AF65-F5344CB8AC3E}">
        <p14:creationId xmlns:p14="http://schemas.microsoft.com/office/powerpoint/2010/main" val="3625392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66DC4-A343-311C-E96E-EB3590FCE0ED}"/>
              </a:ext>
            </a:extLst>
          </p:cNvPr>
          <p:cNvSpPr>
            <a:spLocks noGrp="1"/>
          </p:cNvSpPr>
          <p:nvPr>
            <p:ph type="title"/>
          </p:nvPr>
        </p:nvSpPr>
        <p:spPr>
          <a:xfrm>
            <a:off x="0" y="586855"/>
            <a:ext cx="4037826" cy="3387497"/>
          </a:xfrm>
        </p:spPr>
        <p:txBody>
          <a:bodyPr vert="horz" lIns="91440" tIns="45720" rIns="91440" bIns="45720" rtlCol="0" anchor="b">
            <a:normAutofit/>
          </a:bodyPr>
          <a:lstStyle/>
          <a:p>
            <a:pPr algn="ctr"/>
            <a:r>
              <a:rPr lang="en-US" sz="4000" b="1" kern="1200" dirty="0">
                <a:solidFill>
                  <a:srgbClr val="FFFFFF"/>
                </a:solidFill>
                <a:latin typeface="Arial" panose="020B0604020202020204" pitchFamily="34" charset="0"/>
                <a:cs typeface="Arial" panose="020B0604020202020204" pitchFamily="34" charset="0"/>
              </a:rPr>
              <a:t>Resources to Understanding DVE Groups and Symbols</a:t>
            </a:r>
          </a:p>
        </p:txBody>
      </p:sp>
      <p:pic>
        <p:nvPicPr>
          <p:cNvPr id="4" name="Content Placeholder 3" descr="Graphical user interface, application, Word&#10;&#10;Description automatically generated">
            <a:hlinkClick r:id="rId2"/>
            <a:extLst>
              <a:ext uri="{FF2B5EF4-FFF2-40B4-BE49-F238E27FC236}">
                <a16:creationId xmlns:a16="http://schemas.microsoft.com/office/drawing/2014/main" id="{B261DFBD-68EA-6F48-A738-F18F1F2B83FA}"/>
              </a:ext>
            </a:extLst>
          </p:cNvPr>
          <p:cNvPicPr>
            <a:picLocks noGrp="1" noChangeAspect="1"/>
          </p:cNvPicPr>
          <p:nvPr>
            <p:ph idx="1"/>
          </p:nvPr>
        </p:nvPicPr>
        <p:blipFill>
          <a:blip r:embed="rId3"/>
          <a:stretch>
            <a:fillRect/>
          </a:stretch>
        </p:blipFill>
        <p:spPr>
          <a:xfrm>
            <a:off x="5267341" y="479387"/>
            <a:ext cx="3997345" cy="2175262"/>
          </a:xfrm>
        </p:spPr>
      </p:pic>
      <p:sp>
        <p:nvSpPr>
          <p:cNvPr id="7" name="TextBox 6">
            <a:extLst>
              <a:ext uri="{FF2B5EF4-FFF2-40B4-BE49-F238E27FC236}">
                <a16:creationId xmlns:a16="http://schemas.microsoft.com/office/drawing/2014/main" id="{AED884D5-FA8E-4A4E-AD2F-86058209F1C4}"/>
              </a:ext>
            </a:extLst>
          </p:cNvPr>
          <p:cNvSpPr txBox="1"/>
          <p:nvPr/>
        </p:nvSpPr>
        <p:spPr>
          <a:xfrm>
            <a:off x="5267341" y="2888594"/>
            <a:ext cx="3720890" cy="369332"/>
          </a:xfrm>
          <a:prstGeom prst="rect">
            <a:avLst/>
          </a:prstGeom>
          <a:noFill/>
        </p:spPr>
        <p:txBody>
          <a:bodyPr wrap="none" rtlCol="0">
            <a:spAutoFit/>
          </a:bodyPr>
          <a:lstStyle/>
          <a:p>
            <a:r>
              <a:rPr lang="en-US" b="0" i="0" dirty="0">
                <a:solidFill>
                  <a:srgbClr val="0000FF"/>
                </a:solidFill>
                <a:effectLst/>
                <a:latin typeface="Roboto" panose="02000000000000000000" pitchFamily="2" charset="0"/>
                <a:hlinkClick r:id="rId4"/>
              </a:rPr>
              <a:t>https://www.adl.org/hate-symbols</a:t>
            </a:r>
            <a:endParaRPr lang="en-US" dirty="0"/>
          </a:p>
        </p:txBody>
      </p:sp>
      <p:sp>
        <p:nvSpPr>
          <p:cNvPr id="17" name="TextBox 16">
            <a:extLst>
              <a:ext uri="{FF2B5EF4-FFF2-40B4-BE49-F238E27FC236}">
                <a16:creationId xmlns:a16="http://schemas.microsoft.com/office/drawing/2014/main" id="{91F82BAF-CA99-7346-9618-56D6BDC6A145}"/>
              </a:ext>
            </a:extLst>
          </p:cNvPr>
          <p:cNvSpPr txBox="1"/>
          <p:nvPr/>
        </p:nvSpPr>
        <p:spPr>
          <a:xfrm>
            <a:off x="5267341" y="6227751"/>
            <a:ext cx="6166338" cy="369332"/>
          </a:xfrm>
          <a:prstGeom prst="rect">
            <a:avLst/>
          </a:prstGeom>
          <a:noFill/>
        </p:spPr>
        <p:txBody>
          <a:bodyPr wrap="square">
            <a:spAutoFit/>
          </a:bodyPr>
          <a:lstStyle/>
          <a:p>
            <a:r>
              <a:rPr lang="en-US" dirty="0"/>
              <a:t>https://</a:t>
            </a:r>
            <a:r>
              <a:rPr lang="en-US" dirty="0" err="1"/>
              <a:t>www.splcenter.org</a:t>
            </a:r>
            <a:r>
              <a:rPr lang="en-US" dirty="0"/>
              <a:t>/fighting-hate/extremist-files</a:t>
            </a:r>
          </a:p>
        </p:txBody>
      </p:sp>
      <p:pic>
        <p:nvPicPr>
          <p:cNvPr id="11" name="Picture 10" descr="A person in a suit&#10;&#10;Description automatically generated with low confidence">
            <a:hlinkClick r:id="rId5"/>
            <a:extLst>
              <a:ext uri="{FF2B5EF4-FFF2-40B4-BE49-F238E27FC236}">
                <a16:creationId xmlns:a16="http://schemas.microsoft.com/office/drawing/2014/main" id="{CBF9574F-8534-A54B-B753-D03B93CD4E82}"/>
              </a:ext>
            </a:extLst>
          </p:cNvPr>
          <p:cNvPicPr>
            <a:picLocks noChangeAspect="1"/>
          </p:cNvPicPr>
          <p:nvPr/>
        </p:nvPicPr>
        <p:blipFill>
          <a:blip r:embed="rId6"/>
          <a:stretch>
            <a:fillRect/>
          </a:stretch>
        </p:blipFill>
        <p:spPr>
          <a:xfrm>
            <a:off x="5267341" y="3861204"/>
            <a:ext cx="3454273" cy="2118538"/>
          </a:xfrm>
          <a:prstGeom prst="rect">
            <a:avLst/>
          </a:prstGeom>
        </p:spPr>
      </p:pic>
    </p:spTree>
    <p:extLst>
      <p:ext uri="{BB962C8B-B14F-4D97-AF65-F5344CB8AC3E}">
        <p14:creationId xmlns:p14="http://schemas.microsoft.com/office/powerpoint/2010/main" val="579840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584D6EB-8610-36C1-E28B-EDC79F585472}"/>
              </a:ext>
            </a:extLst>
          </p:cNvPr>
          <p:cNvSpPr>
            <a:spLocks noGrp="1"/>
          </p:cNvSpPr>
          <p:nvPr>
            <p:ph type="title"/>
          </p:nvPr>
        </p:nvSpPr>
        <p:spPr>
          <a:xfrm>
            <a:off x="463824" y="1791730"/>
            <a:ext cx="3077045" cy="4047282"/>
          </a:xfrm>
        </p:spPr>
        <p:txBody>
          <a:bodyPr vert="horz" lIns="91440" tIns="45720" rIns="91440" bIns="45720" rtlCol="0" anchor="t">
            <a:normAutofit/>
          </a:bodyPr>
          <a:lstStyle/>
          <a:p>
            <a:r>
              <a:rPr lang="en-US" sz="4000" b="1" kern="1200" dirty="0">
                <a:solidFill>
                  <a:srgbClr val="FFFFFF"/>
                </a:solidFill>
                <a:latin typeface="Arial" panose="020B0604020202020204" pitchFamily="34" charset="0"/>
                <a:cs typeface="Arial" panose="020B0604020202020204" pitchFamily="34" charset="0"/>
              </a:rPr>
              <a:t>Recent Cases of Domestic Violent Extremism in the U.S.</a:t>
            </a:r>
          </a:p>
        </p:txBody>
      </p:sp>
      <p:pic>
        <p:nvPicPr>
          <p:cNvPr id="4" name="Picture 3" descr="Logo&#10;&#10;Description automatically generated with medium confidence">
            <a:extLst>
              <a:ext uri="{FF2B5EF4-FFF2-40B4-BE49-F238E27FC236}">
                <a16:creationId xmlns:a16="http://schemas.microsoft.com/office/drawing/2014/main" id="{74588C34-2124-6B5C-2858-0BBBFE3E42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2428" y="2675757"/>
            <a:ext cx="7225748" cy="1506485"/>
          </a:xfrm>
          <a:prstGeom prst="rect">
            <a:avLst/>
          </a:prstGeom>
        </p:spPr>
      </p:pic>
    </p:spTree>
    <p:extLst>
      <p:ext uri="{BB962C8B-B14F-4D97-AF65-F5344CB8AC3E}">
        <p14:creationId xmlns:p14="http://schemas.microsoft.com/office/powerpoint/2010/main" val="3261717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7819E3-D0B9-C4A2-B096-F00C9D29A340}"/>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3800" b="1" dirty="0">
                <a:latin typeface="Arial" panose="020B0604020202020204" pitchFamily="34" charset="0"/>
                <a:cs typeface="Arial" panose="020B0604020202020204" pitchFamily="34" charset="0"/>
              </a:rPr>
              <a:t>Antifa Murder of Patriot Prayer member - August 29, 2020: Portland, OR</a:t>
            </a: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CCD959A-3436-DD4B-5C7F-E24B5472D3C8}"/>
              </a:ext>
            </a:extLst>
          </p:cNvPr>
          <p:cNvSpPr>
            <a:spLocks noGrp="1"/>
          </p:cNvSpPr>
          <p:nvPr>
            <p:ph sz="half" idx="1"/>
          </p:nvPr>
        </p:nvSpPr>
        <p:spPr>
          <a:xfrm>
            <a:off x="313944" y="2706624"/>
            <a:ext cx="7220712" cy="3993388"/>
          </a:xfrm>
        </p:spPr>
        <p:txBody>
          <a:bodyPr vert="horz" lIns="91440" tIns="45720" rIns="91440" bIns="45720" rtlCol="0">
            <a:normAutofit fontScale="92500" lnSpcReduction="20000"/>
          </a:bodyPr>
          <a:lstStyle/>
          <a:p>
            <a:r>
              <a:rPr lang="en-US" sz="2200" dirty="0">
                <a:latin typeface="Arial" panose="020B0604020202020204" pitchFamily="34" charset="0"/>
                <a:cs typeface="Arial" panose="020B0604020202020204" pitchFamily="34" charset="0"/>
              </a:rPr>
              <a:t>Michael </a:t>
            </a:r>
            <a:r>
              <a:rPr lang="en-US" sz="2200" dirty="0" err="1">
                <a:latin typeface="Arial" panose="020B0604020202020204" pitchFamily="34" charset="0"/>
                <a:cs typeface="Arial" panose="020B0604020202020204" pitchFamily="34" charset="0"/>
              </a:rPr>
              <a:t>Reinoehl</a:t>
            </a:r>
            <a:r>
              <a:rPr lang="en-US" sz="2200" dirty="0">
                <a:latin typeface="Arial" panose="020B0604020202020204" pitchFamily="34" charset="0"/>
                <a:cs typeface="Arial" panose="020B0604020202020204" pitchFamily="34" charset="0"/>
              </a:rPr>
              <a:t>, a self-identified Antifa supporter, allegedly shot and killed Aaron Danielson, a member of the far-right group Patriot Prayer, in Portland, OR after a clash between George Floyd protesters and counter-protesters; </a:t>
            </a:r>
          </a:p>
          <a:p>
            <a:r>
              <a:rPr lang="en-US" sz="2200" dirty="0" err="1">
                <a:latin typeface="Arial" panose="020B0604020202020204" pitchFamily="34" charset="0"/>
                <a:cs typeface="Arial" panose="020B0604020202020204" pitchFamily="34" charset="0"/>
              </a:rPr>
              <a:t>Reinoehl</a:t>
            </a:r>
            <a:r>
              <a:rPr lang="en-US" sz="2200" dirty="0">
                <a:latin typeface="Arial" panose="020B0604020202020204" pitchFamily="34" charset="0"/>
                <a:cs typeface="Arial" panose="020B0604020202020204" pitchFamily="34" charset="0"/>
              </a:rPr>
              <a:t> was shot by the U.S. Marshals five days later. Police often conflate the threat of Antifa. However, This was the first documented homicide by a self-identified anti-fascist in 26 years while white supremacist murdered 329 people in the same time period.</a:t>
            </a:r>
          </a:p>
          <a:p>
            <a:r>
              <a:rPr lang="en-US" sz="2200" b="0" i="0" dirty="0">
                <a:solidFill>
                  <a:srgbClr val="2A2A2A"/>
                </a:solidFill>
                <a:effectLst/>
                <a:latin typeface="Arial" panose="020B0604020202020204" pitchFamily="34" charset="0"/>
                <a:cs typeface="Arial" panose="020B0604020202020204" pitchFamily="34" charset="0"/>
              </a:rPr>
              <a:t>Police had seized a gun from </a:t>
            </a:r>
            <a:r>
              <a:rPr lang="en-US" sz="2200" b="0" i="0" dirty="0" err="1">
                <a:solidFill>
                  <a:srgbClr val="2A2A2A"/>
                </a:solidFill>
                <a:effectLst/>
                <a:latin typeface="Arial" panose="020B0604020202020204" pitchFamily="34" charset="0"/>
                <a:cs typeface="Arial" panose="020B0604020202020204" pitchFamily="34" charset="0"/>
              </a:rPr>
              <a:t>Reinoehl</a:t>
            </a:r>
            <a:r>
              <a:rPr lang="en-US" sz="2200" b="0" i="0" dirty="0">
                <a:solidFill>
                  <a:srgbClr val="2A2A2A"/>
                </a:solidFill>
                <a:effectLst/>
                <a:latin typeface="Arial" panose="020B0604020202020204" pitchFamily="34" charset="0"/>
                <a:cs typeface="Arial" panose="020B0604020202020204" pitchFamily="34" charset="0"/>
              </a:rPr>
              <a:t> during a July protest and he was given a citation for possessing a loaded gun in a public place, resisting arrest and interfering with police. </a:t>
            </a:r>
          </a:p>
          <a:p>
            <a:r>
              <a:rPr lang="en-US" sz="2200" b="0" i="0" dirty="0">
                <a:solidFill>
                  <a:srgbClr val="2A2A2A"/>
                </a:solidFill>
                <a:effectLst/>
                <a:latin typeface="Arial" panose="020B0604020202020204" pitchFamily="34" charset="0"/>
                <a:cs typeface="Arial" panose="020B0604020202020204" pitchFamily="34" charset="0"/>
              </a:rPr>
              <a:t>Police took a Walther 9mm semi-automatic handgun from </a:t>
            </a:r>
            <a:r>
              <a:rPr lang="en-US" sz="2200" b="0" i="0" dirty="0" err="1">
                <a:solidFill>
                  <a:srgbClr val="2A2A2A"/>
                </a:solidFill>
                <a:effectLst/>
                <a:latin typeface="Arial" panose="020B0604020202020204" pitchFamily="34" charset="0"/>
                <a:cs typeface="Arial" panose="020B0604020202020204" pitchFamily="34" charset="0"/>
              </a:rPr>
              <a:t>Reinoehl</a:t>
            </a:r>
            <a:r>
              <a:rPr lang="en-US" sz="2200" b="0" i="0" dirty="0">
                <a:solidFill>
                  <a:srgbClr val="2A2A2A"/>
                </a:solidFill>
                <a:effectLst/>
                <a:latin typeface="Arial" panose="020B0604020202020204" pitchFamily="34" charset="0"/>
                <a:cs typeface="Arial" panose="020B0604020202020204" pitchFamily="34" charset="0"/>
              </a:rPr>
              <a:t>. The citation was dropped by the Multnomah County District Attorney’s Office later in July, and </a:t>
            </a:r>
            <a:r>
              <a:rPr lang="en-US" sz="2200" b="0" i="0" dirty="0" err="1">
                <a:solidFill>
                  <a:srgbClr val="2A2A2A"/>
                </a:solidFill>
                <a:effectLst/>
                <a:latin typeface="Arial" panose="020B0604020202020204" pitchFamily="34" charset="0"/>
                <a:cs typeface="Arial" panose="020B0604020202020204" pitchFamily="34" charset="0"/>
              </a:rPr>
              <a:t>Reinoehl</a:t>
            </a:r>
            <a:r>
              <a:rPr lang="en-US" sz="2200" b="0" i="0" dirty="0">
                <a:solidFill>
                  <a:srgbClr val="2A2A2A"/>
                </a:solidFill>
                <a:effectLst/>
                <a:latin typeface="Arial" panose="020B0604020202020204" pitchFamily="34" charset="0"/>
                <a:cs typeface="Arial" panose="020B0604020202020204" pitchFamily="34" charset="0"/>
              </a:rPr>
              <a:t> spent no time behind bars. </a:t>
            </a:r>
            <a:endParaRPr lang="en-US" sz="22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pic>
        <p:nvPicPr>
          <p:cNvPr id="9" name="Content Placeholder 8">
            <a:extLst>
              <a:ext uri="{FF2B5EF4-FFF2-40B4-BE49-F238E27FC236}">
                <a16:creationId xmlns:a16="http://schemas.microsoft.com/office/drawing/2014/main" id="{7DA7EB8A-2845-67A7-6D3E-95C8A5F0C83B}"/>
              </a:ext>
            </a:extLst>
          </p:cNvPr>
          <p:cNvPicPr>
            <a:picLocks noGrp="1" noChangeAspect="1"/>
          </p:cNvPicPr>
          <p:nvPr>
            <p:ph sz="half" idx="2"/>
          </p:nvPr>
        </p:nvPicPr>
        <p:blipFill>
          <a:blip r:embed="rId3"/>
          <a:stretch>
            <a:fillRect/>
          </a:stretch>
        </p:blipFill>
        <p:spPr>
          <a:xfrm>
            <a:off x="7863840" y="829867"/>
            <a:ext cx="4014216" cy="2428600"/>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CFEB1D24-20A4-DFD1-6805-BE7E550A85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3840" y="4750777"/>
            <a:ext cx="3995928" cy="833104"/>
          </a:xfrm>
          <a:prstGeom prst="rect">
            <a:avLst/>
          </a:prstGeom>
        </p:spPr>
      </p:pic>
    </p:spTree>
    <p:extLst>
      <p:ext uri="{BB962C8B-B14F-4D97-AF65-F5344CB8AC3E}">
        <p14:creationId xmlns:p14="http://schemas.microsoft.com/office/powerpoint/2010/main" val="945909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9B9E8A9-352D-4DCB-9485-C777000D4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D00AE-9A01-3E8C-29F9-2B903FF1C851}"/>
              </a:ext>
            </a:extLst>
          </p:cNvPr>
          <p:cNvSpPr>
            <a:spLocks noGrp="1"/>
          </p:cNvSpPr>
          <p:nvPr>
            <p:ph type="title"/>
          </p:nvPr>
        </p:nvSpPr>
        <p:spPr>
          <a:xfrm>
            <a:off x="612648" y="1078992"/>
            <a:ext cx="6272784" cy="1536192"/>
          </a:xfrm>
        </p:spPr>
        <p:txBody>
          <a:bodyPr vert="horz" lIns="91440" tIns="45720" rIns="91440" bIns="45720" rtlCol="0" anchor="b">
            <a:normAutofit fontScale="90000"/>
          </a:bodyPr>
          <a:lstStyle/>
          <a:p>
            <a:r>
              <a:rPr lang="en-US" sz="4000" b="1" dirty="0">
                <a:latin typeface="Arial" panose="020B0604020202020204" pitchFamily="34" charset="0"/>
                <a:cs typeface="Arial" panose="020B0604020202020204" pitchFamily="34" charset="0"/>
              </a:rPr>
              <a:t>Peyton S. Gendron -May 14, 2022: Buffalo shooting, NY</a:t>
            </a:r>
          </a:p>
        </p:txBody>
      </p:sp>
      <p:sp>
        <p:nvSpPr>
          <p:cNvPr id="16" name="Rectangle 15">
            <a:extLst>
              <a:ext uri="{FF2B5EF4-FFF2-40B4-BE49-F238E27FC236}">
                <a16:creationId xmlns:a16="http://schemas.microsoft.com/office/drawing/2014/main" id="{C2A9B0E5-C2C1-4B85-99A9-117A659D5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3A8AEACA-9535-4BE8-A91B-8BE82BA54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2351C93F-4A13-5275-B108-A6466BA23D43}"/>
              </a:ext>
            </a:extLst>
          </p:cNvPr>
          <p:cNvSpPr>
            <a:spLocks noGrp="1"/>
          </p:cNvSpPr>
          <p:nvPr>
            <p:ph sz="half" idx="1"/>
          </p:nvPr>
        </p:nvSpPr>
        <p:spPr>
          <a:xfrm>
            <a:off x="482600" y="2935541"/>
            <a:ext cx="7201408" cy="3548571"/>
          </a:xfrm>
        </p:spPr>
        <p:txBody>
          <a:bodyPr vert="horz" lIns="91440" tIns="45720" rIns="91440" bIns="45720" rtlCol="0">
            <a:noAutofit/>
          </a:bodyPr>
          <a:lstStyle/>
          <a:p>
            <a:r>
              <a:rPr lang="en-US" sz="2400" dirty="0">
                <a:latin typeface="Arial" panose="020B0604020202020204" pitchFamily="34" charset="0"/>
                <a:cs typeface="Arial" panose="020B0604020202020204" pitchFamily="34" charset="0"/>
              </a:rPr>
              <a:t>Peyton S. Gendron, age 18, shot and killed ten people and injured three, all shoppers and employees at Tops supermarket. </a:t>
            </a:r>
          </a:p>
          <a:p>
            <a:r>
              <a:rPr lang="en-US" sz="2400" dirty="0">
                <a:latin typeface="Arial" panose="020B0604020202020204" pitchFamily="34" charset="0"/>
                <a:cs typeface="Arial" panose="020B0604020202020204" pitchFamily="34" charset="0"/>
              </a:rPr>
              <a:t>All ten people who died were Black, as well as one of the injured victims. </a:t>
            </a:r>
          </a:p>
          <a:p>
            <a:r>
              <a:rPr lang="en-US" sz="2400" dirty="0">
                <a:latin typeface="Arial" panose="020B0604020202020204" pitchFamily="34" charset="0"/>
                <a:cs typeface="Arial" panose="020B0604020202020204" pitchFamily="34" charset="0"/>
              </a:rPr>
              <a:t>Gendron livestreamed part of his attack on Twitch and also published a 180-page manifesto in which he referred to himself as an ethno-nationalist and reported believing in the white genocide and Great Replacement theories. </a:t>
            </a:r>
          </a:p>
        </p:txBody>
      </p:sp>
      <p:pic>
        <p:nvPicPr>
          <p:cNvPr id="6" name="Picture 5" descr="Logo&#10;&#10;Description automatically generated with medium confidence">
            <a:extLst>
              <a:ext uri="{FF2B5EF4-FFF2-40B4-BE49-F238E27FC236}">
                <a16:creationId xmlns:a16="http://schemas.microsoft.com/office/drawing/2014/main" id="{3EA3ED50-AF09-9F46-FF33-4A546EE748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4008" y="4320221"/>
            <a:ext cx="4229773" cy="881858"/>
          </a:xfrm>
          <a:prstGeom prst="rect">
            <a:avLst/>
          </a:prstGeom>
        </p:spPr>
      </p:pic>
      <p:pic>
        <p:nvPicPr>
          <p:cNvPr id="10" name="Picture 9" descr="A picture containing wall, person, person, indoor&#10;&#10;Description automatically generated">
            <a:extLst>
              <a:ext uri="{FF2B5EF4-FFF2-40B4-BE49-F238E27FC236}">
                <a16:creationId xmlns:a16="http://schemas.microsoft.com/office/drawing/2014/main" id="{DFC70DE8-2576-8A35-D213-DEF89D2A2FB0}"/>
              </a:ext>
            </a:extLst>
          </p:cNvPr>
          <p:cNvPicPr>
            <a:picLocks noChangeAspect="1"/>
          </p:cNvPicPr>
          <p:nvPr/>
        </p:nvPicPr>
        <p:blipFill>
          <a:blip r:embed="rId3"/>
          <a:stretch>
            <a:fillRect/>
          </a:stretch>
        </p:blipFill>
        <p:spPr>
          <a:xfrm>
            <a:off x="7863840" y="508730"/>
            <a:ext cx="4014216" cy="3070875"/>
          </a:xfrm>
          <a:prstGeom prst="rect">
            <a:avLst/>
          </a:prstGeom>
        </p:spPr>
      </p:pic>
    </p:spTree>
    <p:extLst>
      <p:ext uri="{BB962C8B-B14F-4D97-AF65-F5344CB8AC3E}">
        <p14:creationId xmlns:p14="http://schemas.microsoft.com/office/powerpoint/2010/main" val="745763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D00AE-9A01-3E8C-29F9-2B903FF1C851}"/>
              </a:ext>
            </a:extLst>
          </p:cNvPr>
          <p:cNvSpPr>
            <a:spLocks noGrp="1"/>
          </p:cNvSpPr>
          <p:nvPr>
            <p:ph type="title"/>
          </p:nvPr>
        </p:nvSpPr>
        <p:spPr>
          <a:xfrm>
            <a:off x="101600" y="329184"/>
            <a:ext cx="8255000" cy="1889252"/>
          </a:xfrm>
        </p:spPr>
        <p:txBody>
          <a:bodyPr vert="horz" lIns="91440" tIns="45720" rIns="91440" bIns="45720" rtlCol="0" anchor="b">
            <a:normAutofit fontScale="90000"/>
          </a:bodyPr>
          <a:lstStyle/>
          <a:p>
            <a:r>
              <a:rPr lang="en-US" sz="5400" b="1" dirty="0">
                <a:latin typeface="Arial" panose="020B0604020202020204" pitchFamily="34" charset="0"/>
                <a:cs typeface="Arial" panose="020B0604020202020204" pitchFamily="34" charset="0"/>
              </a:rPr>
              <a:t>Buffalo Shooter – Psychological Perspective</a:t>
            </a: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351C93F-4A13-5275-B108-A6466BA23D43}"/>
              </a:ext>
            </a:extLst>
          </p:cNvPr>
          <p:cNvSpPr>
            <a:spLocks noGrp="1"/>
          </p:cNvSpPr>
          <p:nvPr>
            <p:ph sz="half" idx="1"/>
          </p:nvPr>
        </p:nvSpPr>
        <p:spPr>
          <a:xfrm>
            <a:off x="101600" y="2446626"/>
            <a:ext cx="11871453" cy="4411373"/>
          </a:xfrm>
        </p:spPr>
        <p:txBody>
          <a:bodyPr vert="horz" lIns="91440" tIns="45720" rIns="91440" bIns="45720" rtlCol="0">
            <a:normAutofit fontScale="55000" lnSpcReduction="20000"/>
          </a:bodyPr>
          <a:lstStyle/>
          <a:p>
            <a:r>
              <a:rPr lang="en-US" sz="2900" b="0" i="0" dirty="0">
                <a:solidFill>
                  <a:srgbClr val="1A1A1A"/>
                </a:solidFill>
                <a:effectLst/>
                <a:latin typeface="Arial" panose="020B0604020202020204" pitchFamily="34" charset="0"/>
                <a:cs typeface="Arial" panose="020B0604020202020204" pitchFamily="34" charset="0"/>
              </a:rPr>
              <a:t>Was a loner attending high school. Peyton contemplated the idea of suicide using the hunting rifle his father bought him but decided “that would make my parents feel like they killed me even more”. </a:t>
            </a:r>
          </a:p>
          <a:p>
            <a:r>
              <a:rPr lang="en-US" sz="2900" b="0" i="0" dirty="0">
                <a:solidFill>
                  <a:srgbClr val="1A1A1A"/>
                </a:solidFill>
                <a:effectLst/>
                <a:latin typeface="Arial" panose="020B0604020202020204" pitchFamily="34" charset="0"/>
                <a:cs typeface="Arial" panose="020B0604020202020204" pitchFamily="34" charset="0"/>
              </a:rPr>
              <a:t>In response to his teacher’s query: “What do you plan to do when you retire?”, Payton replied “Murder-suicide.”</a:t>
            </a:r>
          </a:p>
          <a:p>
            <a:r>
              <a:rPr lang="en-US" sz="2900" b="0" i="0" dirty="0">
                <a:solidFill>
                  <a:srgbClr val="1A1A1A"/>
                </a:solidFill>
                <a:effectLst/>
                <a:latin typeface="Arial" panose="020B0604020202020204" pitchFamily="34" charset="0"/>
                <a:cs typeface="Arial" panose="020B0604020202020204" pitchFamily="34" charset="0"/>
              </a:rPr>
              <a:t>New York State police visited the Gendron home. Despite his protests that it was all a joke, the 17-year-old who had long been viewed by classmates as a loner was questioned by state police and taken into custody and to a hospital for a psychiatric evaluation under a state mental health law. </a:t>
            </a:r>
          </a:p>
          <a:p>
            <a:r>
              <a:rPr lang="en-US" sz="2900" b="0" i="0" dirty="0">
                <a:solidFill>
                  <a:srgbClr val="292929"/>
                </a:solidFill>
                <a:effectLst/>
                <a:latin typeface="Arial" panose="020B0604020202020204" pitchFamily="34" charset="0"/>
                <a:cs typeface="Arial" panose="020B0604020202020204" pitchFamily="34" charset="0"/>
              </a:rPr>
              <a:t>The evaluation produced no immediate concerns, so he did not qualify under the red flag laws of New York state which bars people with a mental health diagnosis and deemed a threat to others from buying or owning a firearm.</a:t>
            </a:r>
            <a:endParaRPr lang="en-US" sz="2900" b="0" i="0" dirty="0">
              <a:solidFill>
                <a:srgbClr val="121212"/>
              </a:solidFill>
              <a:effectLst/>
              <a:latin typeface="Arial" panose="020B0604020202020204" pitchFamily="34" charset="0"/>
              <a:cs typeface="Arial" panose="020B0604020202020204" pitchFamily="34" charset="0"/>
            </a:endParaRPr>
          </a:p>
          <a:p>
            <a:r>
              <a:rPr lang="en-US" sz="2900" dirty="0">
                <a:solidFill>
                  <a:srgbClr val="121212"/>
                </a:solidFill>
                <a:latin typeface="Arial" panose="020B0604020202020204" pitchFamily="34" charset="0"/>
                <a:cs typeface="Arial" panose="020B0604020202020204" pitchFamily="34" charset="0"/>
              </a:rPr>
              <a:t>He was released to his parents and was able to buy an assault rifle, an AR 15.</a:t>
            </a:r>
            <a:endParaRPr lang="en-US" sz="2900" dirty="0">
              <a:latin typeface="Arial" panose="020B0604020202020204" pitchFamily="34" charset="0"/>
              <a:cs typeface="Arial" panose="020B0604020202020204" pitchFamily="34" charset="0"/>
            </a:endParaRPr>
          </a:p>
          <a:p>
            <a:r>
              <a:rPr lang="en-US" sz="2900" dirty="0">
                <a:solidFill>
                  <a:srgbClr val="1A1A1A"/>
                </a:solidFill>
                <a:latin typeface="Arial" panose="020B0604020202020204" pitchFamily="34" charset="0"/>
                <a:cs typeface="Arial" panose="020B0604020202020204" pitchFamily="34" charset="0"/>
              </a:rPr>
              <a:t>Months before his shooting spree he posted disturbing videos and admitted he had stabbed, beaten and decapitated a feral cat.</a:t>
            </a:r>
          </a:p>
          <a:p>
            <a:r>
              <a:rPr lang="en-US" sz="2900" b="0" i="0" dirty="0">
                <a:solidFill>
                  <a:srgbClr val="292929"/>
                </a:solidFill>
                <a:effectLst/>
                <a:latin typeface="Arial" panose="020B0604020202020204" pitchFamily="34" charset="0"/>
                <a:cs typeface="Arial" panose="020B0604020202020204" pitchFamily="34" charset="0"/>
              </a:rPr>
              <a:t>Wrote in his manifesto that he was bored during the pandemic and started watching and listening to white supremacist ideology on the internet.</a:t>
            </a:r>
          </a:p>
          <a:p>
            <a:r>
              <a:rPr lang="en-US" sz="2900" b="0" i="0" dirty="0">
                <a:solidFill>
                  <a:srgbClr val="1A1A1A"/>
                </a:solidFill>
                <a:effectLst/>
                <a:latin typeface="Arial" panose="020B0604020202020204" pitchFamily="34" charset="0"/>
                <a:cs typeface="Arial" panose="020B0604020202020204" pitchFamily="34" charset="0"/>
              </a:rPr>
              <a:t>His hero was Brenton Tarrant. a white supremacist who live-streamed himself murdering 51 Muslims at a mosque in Christchurch, New Zealand. Peyton carefully studied his attack to do it one better.</a:t>
            </a:r>
            <a:endParaRPr lang="en-US" sz="2900" dirty="0">
              <a:latin typeface="Arial" panose="020B0604020202020204" pitchFamily="34" charset="0"/>
              <a:cs typeface="Arial" panose="020B0604020202020204" pitchFamily="34" charset="0"/>
            </a:endParaRPr>
          </a:p>
          <a:p>
            <a:r>
              <a:rPr lang="en-US" sz="2900" dirty="0">
                <a:latin typeface="Arial" panose="020B0604020202020204" pitchFamily="34" charset="0"/>
                <a:cs typeface="Arial" panose="020B0604020202020204" pitchFamily="34" charset="0"/>
              </a:rPr>
              <a:t>In his Manifesto chapter -</a:t>
            </a:r>
            <a:r>
              <a:rPr lang="en-US" sz="2900" b="0" i="0" dirty="0">
                <a:effectLst/>
                <a:latin typeface="Arial" panose="020B0604020202020204" pitchFamily="34" charset="0"/>
                <a:cs typeface="Arial" panose="020B0604020202020204" pitchFamily="34" charset="0"/>
              </a:rPr>
              <a:t>“Weapons, Equipment, and Mentality of the Attacker,” he writes, “An attacker must first go through with an attack in their mind. They must plan everything they can.” </a:t>
            </a:r>
          </a:p>
          <a:p>
            <a:r>
              <a:rPr lang="en-US" sz="2900" dirty="0">
                <a:latin typeface="Arial" panose="020B0604020202020204" pitchFamily="34" charset="0"/>
                <a:cs typeface="Arial" panose="020B0604020202020204" pitchFamily="34" charset="0"/>
              </a:rPr>
              <a:t>Peyton’s attack was meticulously planned ahead</a:t>
            </a:r>
            <a:endParaRPr lang="en-US" sz="2900" b="0" i="0" dirty="0">
              <a:effectLst/>
              <a:latin typeface="Arial" panose="020B0604020202020204" pitchFamily="34" charset="0"/>
              <a:cs typeface="Arial" panose="020B0604020202020204" pitchFamily="34" charset="0"/>
            </a:endParaRPr>
          </a:p>
          <a:p>
            <a:endParaRPr lang="en-US" sz="2000" b="0" i="0" dirty="0">
              <a:solidFill>
                <a:srgbClr val="1A1A1A"/>
              </a:solidFill>
              <a:effectLst/>
              <a:latin typeface="Droid Serif"/>
            </a:endParaRPr>
          </a:p>
        </p:txBody>
      </p:sp>
      <p:pic>
        <p:nvPicPr>
          <p:cNvPr id="6" name="Picture 5" descr="Logo&#10;&#10;Description automatically generated with medium confidence">
            <a:extLst>
              <a:ext uri="{FF2B5EF4-FFF2-40B4-BE49-F238E27FC236}">
                <a16:creationId xmlns:a16="http://schemas.microsoft.com/office/drawing/2014/main" id="{3EA3ED50-AF09-9F46-FF33-4A546EE748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8698" y="6223000"/>
            <a:ext cx="2494117" cy="519994"/>
          </a:xfrm>
          <a:prstGeom prst="rect">
            <a:avLst/>
          </a:prstGeom>
        </p:spPr>
      </p:pic>
      <p:pic>
        <p:nvPicPr>
          <p:cNvPr id="10" name="Content Placeholder 8" descr="A picture containing text, sky, road, outdoor&#10;&#10;Description automatically generated">
            <a:extLst>
              <a:ext uri="{FF2B5EF4-FFF2-40B4-BE49-F238E27FC236}">
                <a16:creationId xmlns:a16="http://schemas.microsoft.com/office/drawing/2014/main" id="{5CF15E93-7EF0-BBA2-4420-5444BA6810C5}"/>
              </a:ext>
            </a:extLst>
          </p:cNvPr>
          <p:cNvPicPr>
            <a:picLocks noGrp="1" noChangeAspect="1"/>
          </p:cNvPicPr>
          <p:nvPr>
            <p:ph sz="half" idx="2"/>
          </p:nvPr>
        </p:nvPicPr>
        <p:blipFill>
          <a:blip r:embed="rId3"/>
          <a:stretch>
            <a:fillRect/>
          </a:stretch>
        </p:blipFill>
        <p:spPr>
          <a:xfrm>
            <a:off x="8458200" y="230012"/>
            <a:ext cx="3525438" cy="1956618"/>
          </a:xfrm>
          <a:prstGeom prst="rect">
            <a:avLst/>
          </a:prstGeom>
        </p:spPr>
      </p:pic>
    </p:spTree>
    <p:extLst>
      <p:ext uri="{BB962C8B-B14F-4D97-AF65-F5344CB8AC3E}">
        <p14:creationId xmlns:p14="http://schemas.microsoft.com/office/powerpoint/2010/main" val="2308897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B7D41-0977-C1A1-9ADC-B1696B581E24}"/>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Peyton Gendron – Police Perspective</a:t>
            </a:r>
          </a:p>
        </p:txBody>
      </p:sp>
      <p:sp>
        <p:nvSpPr>
          <p:cNvPr id="3" name="Content Placeholder 2">
            <a:extLst>
              <a:ext uri="{FF2B5EF4-FFF2-40B4-BE49-F238E27FC236}">
                <a16:creationId xmlns:a16="http://schemas.microsoft.com/office/drawing/2014/main" id="{AE067BA7-7BCB-29E1-D957-51CEF4AE4CDE}"/>
              </a:ext>
            </a:extLst>
          </p:cNvPr>
          <p:cNvSpPr>
            <a:spLocks noGrp="1"/>
          </p:cNvSpPr>
          <p:nvPr>
            <p:ph sz="half" idx="1"/>
          </p:nvPr>
        </p:nvSpPr>
        <p:spPr>
          <a:xfrm>
            <a:off x="215900" y="1825625"/>
            <a:ext cx="6083300" cy="4351338"/>
          </a:xfrm>
        </p:spPr>
        <p:txBody>
          <a:bodyPr>
            <a:noAutofit/>
          </a:bodyPr>
          <a:lstStyle/>
          <a:p>
            <a:r>
              <a:rPr lang="en-US" sz="2400" dirty="0">
                <a:latin typeface="Arial" panose="020B0604020202020204" pitchFamily="34" charset="0"/>
                <a:cs typeface="Arial" panose="020B0604020202020204" pitchFamily="34" charset="0"/>
              </a:rPr>
              <a:t>His plot started five months beforehand was intensely and carefully planned.</a:t>
            </a:r>
          </a:p>
          <a:p>
            <a:r>
              <a:rPr lang="en-US" sz="2400" dirty="0">
                <a:solidFill>
                  <a:srgbClr val="1A1A1A"/>
                </a:solidFill>
                <a:latin typeface="Arial" panose="020B0604020202020204" pitchFamily="34" charset="0"/>
                <a:cs typeface="Arial" panose="020B0604020202020204" pitchFamily="34" charset="0"/>
              </a:rPr>
              <a:t>Peyton went to surveil the grocery store and got a speeding ticket on the way there.</a:t>
            </a:r>
          </a:p>
          <a:p>
            <a:r>
              <a:rPr lang="en-US" sz="2400" dirty="0">
                <a:solidFill>
                  <a:srgbClr val="1A1A1A"/>
                </a:solidFill>
                <a:latin typeface="Arial" panose="020B0604020202020204" pitchFamily="34" charset="0"/>
                <a:cs typeface="Arial" panose="020B0604020202020204" pitchFamily="34" charset="0"/>
              </a:rPr>
              <a:t>Hid his weapons and gear all through the house. Wrote that he thought his parents were on to him.</a:t>
            </a:r>
            <a:r>
              <a:rPr lang="en-US"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Purchased and photographed his weaponry apparently in his home. </a:t>
            </a:r>
            <a:r>
              <a:rPr lang="en-US" sz="2400" b="0" i="0" dirty="0">
                <a:effectLst/>
                <a:latin typeface="Arial" panose="020B0604020202020204" pitchFamily="34" charset="0"/>
                <a:cs typeface="Arial" panose="020B0604020202020204" pitchFamily="34" charset="0"/>
              </a:rPr>
              <a:t>He purchased a combat helmet, body armor, and a Go-Pro camera which he carefully mounted on the helmet.</a:t>
            </a:r>
            <a:endParaRPr lang="en-US" sz="2400" dirty="0">
              <a:latin typeface="Arial" panose="020B0604020202020204" pitchFamily="34" charset="0"/>
              <a:cs typeface="Arial" panose="020B0604020202020204" pitchFamily="34" charset="0"/>
            </a:endParaRPr>
          </a:p>
          <a:p>
            <a:endParaRPr lang="en-US" sz="2400" dirty="0">
              <a:solidFill>
                <a:srgbClr val="292929"/>
              </a:solidFill>
              <a:latin typeface="Arial" panose="020B0604020202020204" pitchFamily="34" charset="0"/>
              <a:cs typeface="Arial" panose="020B0604020202020204" pitchFamily="34" charset="0"/>
            </a:endParaRPr>
          </a:p>
          <a:p>
            <a:r>
              <a:rPr lang="en-US" sz="2400" b="0" i="0" dirty="0">
                <a:solidFill>
                  <a:srgbClr val="292929"/>
                </a:solidFill>
                <a:effectLst/>
                <a:latin typeface="Arial" panose="020B0604020202020204" pitchFamily="34" charset="0"/>
                <a:cs typeface="Arial" panose="020B0604020202020204" pitchFamily="34" charset="0"/>
              </a:rPr>
              <a:t>A month before he wrote a goodbye letter to his family that he put in a drawer.</a:t>
            </a:r>
          </a:p>
          <a:p>
            <a:r>
              <a:rPr lang="en-US" sz="2400" b="0" i="0" dirty="0">
                <a:solidFill>
                  <a:srgbClr val="292929"/>
                </a:solidFill>
                <a:effectLst/>
                <a:latin typeface="Arial" panose="020B0604020202020204" pitchFamily="34" charset="0"/>
                <a:cs typeface="Arial" panose="020B0604020202020204" pitchFamily="34" charset="0"/>
              </a:rPr>
              <a:t>One of his victims was police officer Aaron Salter.   </a:t>
            </a:r>
            <a:endParaRPr lang="en-US" sz="2400" dirty="0">
              <a:latin typeface="Arial" panose="020B0604020202020204" pitchFamily="34" charset="0"/>
              <a:cs typeface="Arial" panose="020B0604020202020204" pitchFamily="34" charset="0"/>
            </a:endParaRPr>
          </a:p>
        </p:txBody>
      </p:sp>
      <p:pic>
        <p:nvPicPr>
          <p:cNvPr id="6" name="Content Placeholder 5" descr="A group of police officers&#10;&#10;Description automatically generated with low confidence">
            <a:extLst>
              <a:ext uri="{FF2B5EF4-FFF2-40B4-BE49-F238E27FC236}">
                <a16:creationId xmlns:a16="http://schemas.microsoft.com/office/drawing/2014/main" id="{1EA69212-0201-2A1D-8C16-51C6B0875470}"/>
              </a:ext>
            </a:extLst>
          </p:cNvPr>
          <p:cNvPicPr>
            <a:picLocks noGrp="1" noChangeAspect="1"/>
          </p:cNvPicPr>
          <p:nvPr>
            <p:ph sz="half" idx="2"/>
          </p:nvPr>
        </p:nvPicPr>
        <p:blipFill>
          <a:blip r:embed="rId2"/>
          <a:stretch>
            <a:fillRect/>
          </a:stretch>
        </p:blipFill>
        <p:spPr>
          <a:xfrm>
            <a:off x="6591302" y="1825625"/>
            <a:ext cx="5181600" cy="3894450"/>
          </a:xfrm>
        </p:spPr>
      </p:pic>
      <p:pic>
        <p:nvPicPr>
          <p:cNvPr id="7" name="Picture 6" descr="Logo&#10;&#10;Description automatically generated with medium confidence">
            <a:extLst>
              <a:ext uri="{FF2B5EF4-FFF2-40B4-BE49-F238E27FC236}">
                <a16:creationId xmlns:a16="http://schemas.microsoft.com/office/drawing/2014/main" id="{97EEAFB8-A390-720C-C9FE-03C006F370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4108" y="5855012"/>
            <a:ext cx="4229773" cy="881858"/>
          </a:xfrm>
          <a:prstGeom prst="rect">
            <a:avLst/>
          </a:prstGeom>
        </p:spPr>
      </p:pic>
    </p:spTree>
    <p:extLst>
      <p:ext uri="{BB962C8B-B14F-4D97-AF65-F5344CB8AC3E}">
        <p14:creationId xmlns:p14="http://schemas.microsoft.com/office/powerpoint/2010/main" val="394141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A2F78-2C31-1320-F394-5CE861DF3F60}"/>
              </a:ext>
            </a:extLst>
          </p:cNvPr>
          <p:cNvSpPr>
            <a:spLocks noGrp="1"/>
          </p:cNvSpPr>
          <p:nvPr>
            <p:ph type="title"/>
          </p:nvPr>
        </p:nvSpPr>
        <p:spPr>
          <a:xfrm>
            <a:off x="589560" y="856180"/>
            <a:ext cx="5279408" cy="1128068"/>
          </a:xfrm>
        </p:spPr>
        <p:txBody>
          <a:bodyPr vert="horz" lIns="91440" tIns="45720" rIns="91440" bIns="45720" rtlCol="0" anchor="ctr">
            <a:normAutofit/>
          </a:bodyPr>
          <a:lstStyle/>
          <a:p>
            <a:r>
              <a:rPr lang="en-US" sz="3700" b="1" dirty="0">
                <a:latin typeface="Arial" panose="020B0604020202020204" pitchFamily="34" charset="0"/>
                <a:cs typeface="Arial" panose="020B0604020202020204" pitchFamily="34" charset="0"/>
              </a:rPr>
              <a:t>School Shooting -May 24, 2022: Uvalde, TX</a:t>
            </a:r>
          </a:p>
        </p:txBody>
      </p:sp>
      <p:grpSp>
        <p:nvGrpSpPr>
          <p:cNvPr id="23" name="Group 2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4" name="Rectangle 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D1904D6-07F0-ADE7-1B1E-DB02D02E642C}"/>
              </a:ext>
            </a:extLst>
          </p:cNvPr>
          <p:cNvSpPr>
            <a:spLocks noGrp="1"/>
          </p:cNvSpPr>
          <p:nvPr>
            <p:ph sz="half" idx="1"/>
          </p:nvPr>
        </p:nvSpPr>
        <p:spPr>
          <a:xfrm>
            <a:off x="590718" y="2330505"/>
            <a:ext cx="6089481" cy="3979585"/>
          </a:xfrm>
        </p:spPr>
        <p:txBody>
          <a:bodyPr vert="horz" lIns="91440" tIns="45720" rIns="91440" bIns="45720" rtlCol="0" anchor="ctr">
            <a:normAutofit/>
          </a:bodyPr>
          <a:lstStyle/>
          <a:p>
            <a:r>
              <a:rPr lang="en-US" sz="2000" dirty="0">
                <a:latin typeface="Arial" panose="020B0604020202020204" pitchFamily="34" charset="0"/>
                <a:cs typeface="Arial" panose="020B0604020202020204" pitchFamily="34" charset="0"/>
              </a:rPr>
              <a:t>Salvador Ramos, age 18, shot and killed 19 fourth grade students and two teachers at Robb Elementary School. </a:t>
            </a:r>
          </a:p>
          <a:p>
            <a:r>
              <a:rPr lang="en-US" sz="2000" dirty="0">
                <a:latin typeface="Arial" panose="020B0604020202020204" pitchFamily="34" charset="0"/>
                <a:cs typeface="Arial" panose="020B0604020202020204" pitchFamily="34" charset="0"/>
              </a:rPr>
              <a:t>He had previously shot his grandmother in the face, severely wounding her, and also shot and wounded 14 other children and two police officers. </a:t>
            </a:r>
          </a:p>
          <a:p>
            <a:r>
              <a:rPr lang="en-US" sz="2000" dirty="0">
                <a:latin typeface="Arial" panose="020B0604020202020204" pitchFamily="34" charset="0"/>
                <a:cs typeface="Arial" panose="020B0604020202020204" pitchFamily="34" charset="0"/>
              </a:rPr>
              <a:t>Domestic violent extremists discussed the shooting extensively online, with some praising Ramos and urging copycat attacks, and others calling the shooting a false flag operation aimed at instituting gun control measures.</a:t>
            </a:r>
          </a:p>
        </p:txBody>
      </p:sp>
      <p:sp>
        <p:nvSpPr>
          <p:cNvPr id="29" name="Rectangle 2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floor&#10;&#10;Description automatically generated">
            <a:extLst>
              <a:ext uri="{FF2B5EF4-FFF2-40B4-BE49-F238E27FC236}">
                <a16:creationId xmlns:a16="http://schemas.microsoft.com/office/drawing/2014/main" id="{5D0D852E-E4D8-C34D-1780-9E3EA5A71722}"/>
              </a:ext>
            </a:extLst>
          </p:cNvPr>
          <p:cNvPicPr>
            <a:picLocks noChangeAspect="1"/>
          </p:cNvPicPr>
          <p:nvPr/>
        </p:nvPicPr>
        <p:blipFill>
          <a:blip r:embed="rId2"/>
          <a:stretch>
            <a:fillRect/>
          </a:stretch>
        </p:blipFill>
        <p:spPr>
          <a:xfrm>
            <a:off x="7304653" y="457013"/>
            <a:ext cx="3935555" cy="2518756"/>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F5D6A985-3AFF-B526-1DEB-BD8A5D7F4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3713" y="4309169"/>
            <a:ext cx="4397433" cy="916814"/>
          </a:xfrm>
          <a:prstGeom prst="rect">
            <a:avLst/>
          </a:prstGeom>
        </p:spPr>
      </p:pic>
    </p:spTree>
    <p:extLst>
      <p:ext uri="{BB962C8B-B14F-4D97-AF65-F5344CB8AC3E}">
        <p14:creationId xmlns:p14="http://schemas.microsoft.com/office/powerpoint/2010/main" val="3102576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A2F78-2C31-1320-F394-5CE861DF3F60}"/>
              </a:ext>
            </a:extLst>
          </p:cNvPr>
          <p:cNvSpPr>
            <a:spLocks noGrp="1"/>
          </p:cNvSpPr>
          <p:nvPr>
            <p:ph type="title"/>
          </p:nvPr>
        </p:nvSpPr>
        <p:spPr>
          <a:xfrm>
            <a:off x="323088" y="329184"/>
            <a:ext cx="7211568" cy="1783080"/>
          </a:xfrm>
        </p:spPr>
        <p:txBody>
          <a:bodyPr vert="horz" lIns="91440" tIns="45720" rIns="91440" bIns="45720" rtlCol="0" anchor="b">
            <a:normAutofit/>
          </a:bodyPr>
          <a:lstStyle/>
          <a:p>
            <a:r>
              <a:rPr lang="en-US" sz="3800" b="1" dirty="0">
                <a:latin typeface="Arial" panose="020B0604020202020204" pitchFamily="34" charset="0"/>
                <a:cs typeface="Arial" panose="020B0604020202020204" pitchFamily="34" charset="0"/>
              </a:rPr>
              <a:t>Salvador Ramos – 2022 Uvalde, TX School Shooting – Psychological Perspective</a:t>
            </a: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D1904D6-07F0-ADE7-1B1E-DB02D02E642C}"/>
              </a:ext>
            </a:extLst>
          </p:cNvPr>
          <p:cNvSpPr>
            <a:spLocks noGrp="1"/>
          </p:cNvSpPr>
          <p:nvPr>
            <p:ph sz="half" idx="1"/>
          </p:nvPr>
        </p:nvSpPr>
        <p:spPr>
          <a:xfrm>
            <a:off x="166116" y="2524415"/>
            <a:ext cx="11859768" cy="4004401"/>
          </a:xfrm>
        </p:spPr>
        <p:txBody>
          <a:bodyPr vert="horz" lIns="91440" tIns="45720" rIns="91440" bIns="45720" rtlCol="0">
            <a:normAutofit fontScale="92500" lnSpcReduction="10000"/>
          </a:bodyPr>
          <a:lstStyle/>
          <a:p>
            <a:r>
              <a:rPr lang="en-US" sz="2000" dirty="0">
                <a:latin typeface="Arial" panose="020B0604020202020204" pitchFamily="34" charset="0"/>
                <a:cs typeface="Arial" panose="020B0604020202020204" pitchFamily="34" charset="0"/>
              </a:rPr>
              <a:t>Salvador Ramos, </a:t>
            </a:r>
          </a:p>
          <a:p>
            <a:r>
              <a:rPr lang="en-US" sz="2000" dirty="0">
                <a:latin typeface="Arial" panose="020B0604020202020204" pitchFamily="34" charset="0"/>
                <a:cs typeface="Arial" panose="020B0604020202020204" pitchFamily="34" charset="0"/>
              </a:rPr>
              <a:t>Mother struggled with drug abuse</a:t>
            </a:r>
          </a:p>
          <a:p>
            <a:r>
              <a:rPr lang="en-US" sz="2000" dirty="0">
                <a:latin typeface="Arial" panose="020B0604020202020204" pitchFamily="34" charset="0"/>
                <a:cs typeface="Arial" panose="020B0604020202020204" pitchFamily="34" charset="0"/>
              </a:rPr>
              <a:t>Was bullied in fourth grade over his clothing, hair cut and stutter.</a:t>
            </a:r>
          </a:p>
          <a:p>
            <a:r>
              <a:rPr lang="en-US" sz="2000" dirty="0">
                <a:latin typeface="Arial" panose="020B0604020202020204" pitchFamily="34" charset="0"/>
                <a:cs typeface="Arial" panose="020B0604020202020204" pitchFamily="34" charset="0"/>
              </a:rPr>
              <a:t>Flagged at school as “at risk” Had over 100 absences in the year in 2018</a:t>
            </a:r>
          </a:p>
          <a:p>
            <a:r>
              <a:rPr lang="en-US" sz="2000" dirty="0">
                <a:latin typeface="Arial" panose="020B0604020202020204" pitchFamily="34" charset="0"/>
                <a:cs typeface="Arial" panose="020B0604020202020204" pitchFamily="34" charset="0"/>
              </a:rPr>
              <a:t>Possibly sexually assaulted by his mother’s boyfriend, reported to his mother but she didn’t believe him?</a:t>
            </a:r>
          </a:p>
          <a:p>
            <a:r>
              <a:rPr lang="en-US" sz="2000" b="0" i="0" dirty="0">
                <a:effectLst/>
                <a:latin typeface="Arial" panose="020B0604020202020204" pitchFamily="34" charset="0"/>
                <a:cs typeface="Arial" panose="020B0604020202020204" pitchFamily="34" charset="0"/>
              </a:rPr>
              <a:t>Wrote about challenges connecting with others or feeling empathy for them, saying he was “not human.” and searched to learn about sociopaths.</a:t>
            </a:r>
          </a:p>
          <a:p>
            <a:r>
              <a:rPr lang="en-US" sz="2000" dirty="0">
                <a:latin typeface="Arial" panose="020B0604020202020204" pitchFamily="34" charset="0"/>
                <a:cs typeface="Arial" panose="020B0604020202020204" pitchFamily="34" charset="0"/>
              </a:rPr>
              <a:t>Wanted to be “famous”</a:t>
            </a:r>
          </a:p>
          <a:p>
            <a:r>
              <a:rPr lang="en-US" sz="2000" b="0" i="0" dirty="0">
                <a:effectLst/>
                <a:latin typeface="Arial" panose="020B0604020202020204" pitchFamily="34" charset="0"/>
                <a:cs typeface="Arial" panose="020B0604020202020204" pitchFamily="34" charset="0"/>
              </a:rPr>
              <a:t>Online, the report authors said, he started to show an interest in gore and violent sex, sometimes sharing videos and images of suicides and beheadings. </a:t>
            </a:r>
          </a:p>
          <a:p>
            <a:r>
              <a:rPr lang="en-US" sz="2000" b="0" i="0" dirty="0">
                <a:effectLst/>
                <a:latin typeface="Arial" panose="020B0604020202020204" pitchFamily="34" charset="0"/>
                <a:cs typeface="Arial" panose="020B0604020202020204" pitchFamily="34" charset="0"/>
              </a:rPr>
              <a:t>While playing online games, he became enraged and threatened others, especially female players, when he lost.</a:t>
            </a:r>
          </a:p>
          <a:p>
            <a:endParaRPr lang="en-US" sz="1200" dirty="0"/>
          </a:p>
          <a:p>
            <a:endParaRPr lang="en-US" sz="1200" dirty="0"/>
          </a:p>
        </p:txBody>
      </p:sp>
      <p:pic>
        <p:nvPicPr>
          <p:cNvPr id="9" name="Picture 8" descr="A picture containing weapon&#10;&#10;Description automatically generated">
            <a:extLst>
              <a:ext uri="{FF2B5EF4-FFF2-40B4-BE49-F238E27FC236}">
                <a16:creationId xmlns:a16="http://schemas.microsoft.com/office/drawing/2014/main" id="{BFDAB376-DE53-5205-4D98-9AFBB82FB251}"/>
              </a:ext>
            </a:extLst>
          </p:cNvPr>
          <p:cNvPicPr>
            <a:picLocks noChangeAspect="1"/>
          </p:cNvPicPr>
          <p:nvPr/>
        </p:nvPicPr>
        <p:blipFill>
          <a:blip r:embed="rId3"/>
          <a:stretch>
            <a:fillRect/>
          </a:stretch>
        </p:blipFill>
        <p:spPr>
          <a:xfrm>
            <a:off x="7473761" y="329184"/>
            <a:ext cx="4395151" cy="2472272"/>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F5D6A985-3AFF-B526-1DEB-BD8A5D7F4F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9700" y="6207930"/>
            <a:ext cx="2996184" cy="624669"/>
          </a:xfrm>
          <a:prstGeom prst="rect">
            <a:avLst/>
          </a:prstGeom>
        </p:spPr>
      </p:pic>
    </p:spTree>
    <p:extLst>
      <p:ext uri="{BB962C8B-B14F-4D97-AF65-F5344CB8AC3E}">
        <p14:creationId xmlns:p14="http://schemas.microsoft.com/office/powerpoint/2010/main" val="3390429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A2F78-2C31-1320-F394-5CE861DF3F60}"/>
              </a:ext>
            </a:extLst>
          </p:cNvPr>
          <p:cNvSpPr>
            <a:spLocks noGrp="1"/>
          </p:cNvSpPr>
          <p:nvPr>
            <p:ph type="title"/>
          </p:nvPr>
        </p:nvSpPr>
        <p:spPr>
          <a:xfrm>
            <a:off x="165100" y="329184"/>
            <a:ext cx="8703104" cy="1055116"/>
          </a:xfrm>
        </p:spPr>
        <p:txBody>
          <a:bodyPr vert="horz" lIns="91440" tIns="45720" rIns="91440" bIns="45720" rtlCol="0" anchor="b">
            <a:normAutofit fontScale="90000"/>
          </a:bodyPr>
          <a:lstStyle/>
          <a:p>
            <a:r>
              <a:rPr lang="en-US" sz="3800" b="1" dirty="0">
                <a:latin typeface="Arial" panose="020B0604020202020204" pitchFamily="34" charset="0"/>
                <a:cs typeface="Arial" panose="020B0604020202020204" pitchFamily="34" charset="0"/>
              </a:rPr>
              <a:t>Salvador Ramos – 2022 Uvalde, TX School Shooting – Missed Signals</a:t>
            </a:r>
          </a:p>
        </p:txBody>
      </p:sp>
      <p:sp>
        <p:nvSpPr>
          <p:cNvPr id="2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D1904D6-07F0-ADE7-1B1E-DB02D02E642C}"/>
              </a:ext>
            </a:extLst>
          </p:cNvPr>
          <p:cNvSpPr>
            <a:spLocks noGrp="1"/>
          </p:cNvSpPr>
          <p:nvPr>
            <p:ph sz="half" idx="1"/>
          </p:nvPr>
        </p:nvSpPr>
        <p:spPr>
          <a:xfrm>
            <a:off x="0" y="1384301"/>
            <a:ext cx="8978900" cy="5473700"/>
          </a:xfrm>
        </p:spPr>
        <p:txBody>
          <a:bodyPr vert="horz" lIns="91440" tIns="45720" rIns="91440" bIns="45720" rtlCol="0">
            <a:normAutofit fontScale="92500" lnSpcReduction="10000"/>
          </a:bodyPr>
          <a:lstStyle/>
          <a:p>
            <a:r>
              <a:rPr lang="en-US" sz="1800" b="0" i="0" dirty="0">
                <a:effectLst/>
                <a:latin typeface="Arial" panose="020B0604020202020204" pitchFamily="34" charset="0"/>
                <a:cs typeface="Arial" panose="020B0604020202020204" pitchFamily="34" charset="0"/>
              </a:rPr>
              <a:t>Told his girlfriend at the time that he wouldn’t live past 18, either because he would commit suicide or “wouldn’t live long,” she broke up with him in 2021 and he began harassing her. </a:t>
            </a:r>
          </a:p>
          <a:p>
            <a:r>
              <a:rPr lang="en-US" sz="1800" b="0" i="0" dirty="0">
                <a:effectLst/>
                <a:latin typeface="Arial" panose="020B0604020202020204" pitchFamily="34" charset="0"/>
                <a:cs typeface="Arial" panose="020B0604020202020204" pitchFamily="34" charset="0"/>
              </a:rPr>
              <a:t>A year before the Uvalde school massacre, he had already earned the nickname “school shooter” —among online gamers. </a:t>
            </a:r>
          </a:p>
          <a:p>
            <a:r>
              <a:rPr lang="en-US" sz="1800" b="0" i="0" dirty="0">
                <a:effectLst/>
                <a:latin typeface="Arial" panose="020B0604020202020204" pitchFamily="34" charset="0"/>
                <a:cs typeface="Arial" panose="020B0604020202020204" pitchFamily="34" charset="0"/>
              </a:rPr>
              <a:t>He was depressed and into gore, wearing all black and making over-the-top threats, especially toward women, who he terrorized with graphic descriptions of violence and rape.</a:t>
            </a:r>
            <a:r>
              <a:rPr lang="en-US" sz="1800" dirty="0">
                <a:latin typeface="Arial" panose="020B0604020202020204" pitchFamily="34" charset="0"/>
                <a:cs typeface="Arial" panose="020B0604020202020204" pitchFamily="34" charset="0"/>
              </a:rPr>
              <a:t> Ramos had previously posted violent threats online, including threats to kidnap and rape girls. </a:t>
            </a:r>
          </a:p>
          <a:p>
            <a:r>
              <a:rPr lang="en-US" sz="1800" dirty="0">
                <a:latin typeface="Arial" panose="020B0604020202020204" pitchFamily="34" charset="0"/>
                <a:cs typeface="Arial" panose="020B0604020202020204" pitchFamily="34" charset="0"/>
              </a:rPr>
              <a:t>Played video games while quizzing a younger student about the class schedules</a:t>
            </a:r>
          </a:p>
          <a:p>
            <a:r>
              <a:rPr lang="en-US" sz="1800" dirty="0">
                <a:latin typeface="Arial" panose="020B0604020202020204" pitchFamily="34" charset="0"/>
                <a:cs typeface="Arial" panose="020B0604020202020204" pitchFamily="34" charset="0"/>
              </a:rPr>
              <a:t>Collected news about the Buffalo shooting</a:t>
            </a:r>
          </a:p>
          <a:p>
            <a:r>
              <a:rPr lang="en-US" sz="1800" dirty="0">
                <a:latin typeface="Arial" panose="020B0604020202020204" pitchFamily="34" charset="0"/>
                <a:cs typeface="Arial" panose="020B0604020202020204" pitchFamily="34" charset="0"/>
              </a:rPr>
              <a:t>Months before made ominous messages about “doing something” to his contacts</a:t>
            </a:r>
          </a:p>
          <a:p>
            <a:r>
              <a:rPr lang="en-US" sz="1800" dirty="0">
                <a:latin typeface="Arial" panose="020B0604020202020204" pitchFamily="34" charset="0"/>
                <a:cs typeface="Arial" panose="020B0604020202020204" pitchFamily="34" charset="0"/>
              </a:rPr>
              <a:t>Told a girl in Germany </a:t>
            </a:r>
          </a:p>
          <a:p>
            <a:r>
              <a:rPr lang="en-US" sz="1800" dirty="0">
                <a:latin typeface="Arial" panose="020B0604020202020204" pitchFamily="34" charset="0"/>
                <a:cs typeface="Arial" panose="020B0604020202020204" pitchFamily="34" charset="0"/>
              </a:rPr>
              <a:t>Amassed more than 5K in guns, ammo and gear in the weeks before </a:t>
            </a:r>
          </a:p>
          <a:p>
            <a:r>
              <a:rPr lang="en-US" sz="1800" b="0" i="0" dirty="0">
                <a:effectLst/>
                <a:latin typeface="Arial" panose="020B0604020202020204" pitchFamily="34" charset="0"/>
                <a:cs typeface="Arial" panose="020B0604020202020204" pitchFamily="34" charset="0"/>
              </a:rPr>
              <a:t>The quick succession of gun sales was reported to the Bureau of Alcohol, Tobacco, Firearms and Explosives, but it was not reported to local law enforcement. Only handgun purchases are required to be reported to local police. </a:t>
            </a:r>
          </a:p>
          <a:p>
            <a:r>
              <a:rPr lang="en-US" sz="1800" b="0" i="0" dirty="0">
                <a:effectLst/>
                <a:latin typeface="Arial" panose="020B0604020202020204" pitchFamily="34" charset="0"/>
                <a:cs typeface="Arial" panose="020B0604020202020204" pitchFamily="34" charset="0"/>
              </a:rPr>
              <a:t>The report concluded that "there apparently was no information actually known to local Uvalde law enforcement should have identified this attacker as a threat to any school campus" before the shooting occurred.</a:t>
            </a:r>
            <a:endParaRPr lang="en-US" sz="1800" dirty="0">
              <a:latin typeface="Arial" panose="020B0604020202020204" pitchFamily="34" charset="0"/>
              <a:cs typeface="Arial" panose="020B0604020202020204" pitchFamily="34" charset="0"/>
            </a:endParaRPr>
          </a:p>
          <a:p>
            <a:endParaRPr lang="en-US" sz="1000" dirty="0"/>
          </a:p>
        </p:txBody>
      </p:sp>
      <p:pic>
        <p:nvPicPr>
          <p:cNvPr id="5" name="Picture 4" descr="A screenshot of a computer&#10;&#10;Description automatically generated with low confidence">
            <a:extLst>
              <a:ext uri="{FF2B5EF4-FFF2-40B4-BE49-F238E27FC236}">
                <a16:creationId xmlns:a16="http://schemas.microsoft.com/office/drawing/2014/main" id="{8DA64D54-2C0D-78CE-1D74-B2F2ECF2FEEA}"/>
              </a:ext>
            </a:extLst>
          </p:cNvPr>
          <p:cNvPicPr>
            <a:picLocks noChangeAspect="1"/>
          </p:cNvPicPr>
          <p:nvPr/>
        </p:nvPicPr>
        <p:blipFill>
          <a:blip r:embed="rId3"/>
          <a:stretch>
            <a:fillRect/>
          </a:stretch>
        </p:blipFill>
        <p:spPr>
          <a:xfrm>
            <a:off x="8868204" y="157987"/>
            <a:ext cx="3156155" cy="3908553"/>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F5D6A985-3AFF-B526-1DEB-BD8A5D7F4F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3612" y="6017906"/>
            <a:ext cx="3295855" cy="687147"/>
          </a:xfrm>
          <a:prstGeom prst="rect">
            <a:avLst/>
          </a:prstGeom>
        </p:spPr>
      </p:pic>
    </p:spTree>
    <p:extLst>
      <p:ext uri="{BB962C8B-B14F-4D97-AF65-F5344CB8AC3E}">
        <p14:creationId xmlns:p14="http://schemas.microsoft.com/office/powerpoint/2010/main" val="1628729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87D08B-E1C0-35FC-5D3F-7DD0D5F13E69}"/>
              </a:ext>
            </a:extLst>
          </p:cNvPr>
          <p:cNvSpPr>
            <a:spLocks noGrp="1"/>
          </p:cNvSpPr>
          <p:nvPr>
            <p:ph type="title"/>
          </p:nvPr>
        </p:nvSpPr>
        <p:spPr>
          <a:xfrm>
            <a:off x="466722" y="586855"/>
            <a:ext cx="3201366" cy="3387497"/>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Policing Plans for Action</a:t>
            </a:r>
          </a:p>
        </p:txBody>
      </p:sp>
      <p:sp>
        <p:nvSpPr>
          <p:cNvPr id="3" name="Content Placeholder 2">
            <a:extLst>
              <a:ext uri="{FF2B5EF4-FFF2-40B4-BE49-F238E27FC236}">
                <a16:creationId xmlns:a16="http://schemas.microsoft.com/office/drawing/2014/main" id="{E58886B1-B0B8-9BEF-2613-88A8D4C07A00}"/>
              </a:ext>
            </a:extLst>
          </p:cNvPr>
          <p:cNvSpPr>
            <a:spLocks noGrp="1"/>
          </p:cNvSpPr>
          <p:nvPr>
            <p:ph idx="1"/>
          </p:nvPr>
        </p:nvSpPr>
        <p:spPr>
          <a:xfrm>
            <a:off x="4581727" y="649480"/>
            <a:ext cx="7379614" cy="5546047"/>
          </a:xfrm>
        </p:spPr>
        <p:txBody>
          <a:bodyPr anchor="ctr">
            <a:normAutofit/>
          </a:bodyPr>
          <a:lstStyle/>
          <a:p>
            <a:r>
              <a:rPr lang="en-US" sz="2400" dirty="0">
                <a:latin typeface="Arial" panose="020B0604020202020204" pitchFamily="34" charset="0"/>
                <a:cs typeface="Arial" panose="020B0604020202020204" pitchFamily="34" charset="0"/>
              </a:rPr>
              <a:t>Every officer knows what violent extremism is</a:t>
            </a:r>
          </a:p>
          <a:p>
            <a:r>
              <a:rPr lang="en-US" sz="2400" dirty="0">
                <a:latin typeface="Arial" panose="020B0604020202020204" pitchFamily="34" charset="0"/>
                <a:cs typeface="Arial" panose="020B0604020202020204" pitchFamily="34" charset="0"/>
              </a:rPr>
              <a:t>Every officer knows what DVE groups are active in their area and the threat they pose to the community</a:t>
            </a:r>
          </a:p>
          <a:p>
            <a:r>
              <a:rPr lang="en-US" sz="2400" dirty="0">
                <a:latin typeface="Arial" panose="020B0604020202020204" pitchFamily="34" charset="0"/>
                <a:cs typeface="Arial" panose="020B0604020202020204" pitchFamily="34" charset="0"/>
              </a:rPr>
              <a:t>Every officer can identify and knows where to find:</a:t>
            </a:r>
          </a:p>
          <a:p>
            <a:pPr lvl="1"/>
            <a:r>
              <a:rPr lang="en-US" dirty="0">
                <a:latin typeface="Arial" panose="020B0604020202020204" pitchFamily="34" charset="0"/>
                <a:cs typeface="Arial" panose="020B0604020202020204" pitchFamily="34" charset="0"/>
              </a:rPr>
              <a:t>Organizational dissemination plan for this information</a:t>
            </a:r>
          </a:p>
          <a:p>
            <a:pPr lvl="1"/>
            <a:r>
              <a:rPr lang="en-US" dirty="0">
                <a:latin typeface="Arial" panose="020B0604020202020204" pitchFamily="34" charset="0"/>
                <a:cs typeface="Arial" panose="020B0604020202020204" pitchFamily="34" charset="0"/>
              </a:rPr>
              <a:t>DVE groups</a:t>
            </a:r>
          </a:p>
          <a:p>
            <a:pPr lvl="1"/>
            <a:r>
              <a:rPr lang="en-US" dirty="0">
                <a:latin typeface="Arial" panose="020B0604020202020204" pitchFamily="34" charset="0"/>
                <a:cs typeface="Arial" panose="020B0604020202020204" pitchFamily="34" charset="0"/>
              </a:rPr>
              <a:t>DVE slogans and symbols</a:t>
            </a:r>
          </a:p>
          <a:p>
            <a:pPr lvl="1"/>
            <a:r>
              <a:rPr lang="en-US" dirty="0">
                <a:latin typeface="Arial" panose="020B0604020202020204" pitchFamily="34" charset="0"/>
                <a:cs typeface="Arial" panose="020B0604020202020204" pitchFamily="34" charset="0"/>
              </a:rPr>
              <a:t>DVE ideologies</a:t>
            </a:r>
          </a:p>
          <a:p>
            <a:pPr lvl="1"/>
            <a:r>
              <a:rPr lang="en-US" dirty="0">
                <a:latin typeface="Arial" panose="020B0604020202020204" pitchFamily="34" charset="0"/>
                <a:cs typeface="Arial" panose="020B0604020202020204" pitchFamily="34" charset="0"/>
              </a:rPr>
              <a:t>DVE conspiracy theories</a:t>
            </a:r>
          </a:p>
        </p:txBody>
      </p:sp>
      <p:pic>
        <p:nvPicPr>
          <p:cNvPr id="24" name="Picture 23" descr="Logo&#10;&#10;Description automatically generated with medium confidence">
            <a:extLst>
              <a:ext uri="{FF2B5EF4-FFF2-40B4-BE49-F238E27FC236}">
                <a16:creationId xmlns:a16="http://schemas.microsoft.com/office/drawing/2014/main" id="{47DA6C3B-A44B-CF49-A2F5-BF4E7A28D8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9639" y="5477328"/>
            <a:ext cx="5033541" cy="1049435"/>
          </a:xfrm>
          <a:prstGeom prst="rect">
            <a:avLst/>
          </a:prstGeom>
        </p:spPr>
      </p:pic>
    </p:spTree>
    <p:extLst>
      <p:ext uri="{BB962C8B-B14F-4D97-AF65-F5344CB8AC3E}">
        <p14:creationId xmlns:p14="http://schemas.microsoft.com/office/powerpoint/2010/main" val="4061826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87D08B-E1C0-35FC-5D3F-7DD0D5F13E69}"/>
              </a:ext>
            </a:extLst>
          </p:cNvPr>
          <p:cNvSpPr>
            <a:spLocks noGrp="1"/>
          </p:cNvSpPr>
          <p:nvPr>
            <p:ph type="title"/>
          </p:nvPr>
        </p:nvSpPr>
        <p:spPr>
          <a:xfrm>
            <a:off x="466722" y="586855"/>
            <a:ext cx="3201366" cy="3387497"/>
          </a:xfrm>
        </p:spPr>
        <p:txBody>
          <a:bodyPr anchor="b">
            <a:normAutofit/>
          </a:bodyPr>
          <a:lstStyle/>
          <a:p>
            <a:pPr algn="ctr"/>
            <a:r>
              <a:rPr lang="en-US" sz="4000" b="1" dirty="0">
                <a:solidFill>
                  <a:srgbClr val="FFFFFF"/>
                </a:solidFill>
                <a:latin typeface="Arial" panose="020B0604020202020204" pitchFamily="34" charset="0"/>
                <a:cs typeface="Arial" panose="020B0604020202020204" pitchFamily="34" charset="0"/>
              </a:rPr>
              <a:t>Quiz</a:t>
            </a:r>
          </a:p>
        </p:txBody>
      </p:sp>
      <p:pic>
        <p:nvPicPr>
          <p:cNvPr id="24" name="Picture 23" descr="Logo&#10;&#10;Description automatically generated with medium confidence">
            <a:extLst>
              <a:ext uri="{FF2B5EF4-FFF2-40B4-BE49-F238E27FC236}">
                <a16:creationId xmlns:a16="http://schemas.microsoft.com/office/drawing/2014/main" id="{47DA6C3B-A44B-CF49-A2F5-BF4E7A28D8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9639" y="5477328"/>
            <a:ext cx="5033541" cy="1049435"/>
          </a:xfrm>
          <a:prstGeom prst="rect">
            <a:avLst/>
          </a:prstGeom>
        </p:spPr>
      </p:pic>
    </p:spTree>
    <p:extLst>
      <p:ext uri="{BB962C8B-B14F-4D97-AF65-F5344CB8AC3E}">
        <p14:creationId xmlns:p14="http://schemas.microsoft.com/office/powerpoint/2010/main" val="24763600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C5D00C-3190-0346-6F32-405DE553C376}"/>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Arial" panose="020B0604020202020204" pitchFamily="34" charset="0"/>
                <a:cs typeface="Arial" panose="020B0604020202020204" pitchFamily="34" charset="0"/>
              </a:rPr>
              <a:t>Thank You!</a:t>
            </a:r>
          </a:p>
        </p:txBody>
      </p:sp>
      <p:sp>
        <p:nvSpPr>
          <p:cNvPr id="3" name="Content Placeholder 2">
            <a:extLst>
              <a:ext uri="{FF2B5EF4-FFF2-40B4-BE49-F238E27FC236}">
                <a16:creationId xmlns:a16="http://schemas.microsoft.com/office/drawing/2014/main" id="{611B1E76-6B8C-E7AB-230B-32DF493B7FAC}"/>
              </a:ext>
            </a:extLst>
          </p:cNvPr>
          <p:cNvSpPr>
            <a:spLocks noGrp="1"/>
          </p:cNvSpPr>
          <p:nvPr>
            <p:ph idx="1"/>
          </p:nvPr>
        </p:nvSpPr>
        <p:spPr>
          <a:xfrm>
            <a:off x="4581727" y="649480"/>
            <a:ext cx="6316932" cy="5546047"/>
          </a:xfrm>
        </p:spPr>
        <p:txBody>
          <a:bodyPr anchor="ctr">
            <a:normAutofit/>
          </a:bodyPr>
          <a:lstStyle/>
          <a:p>
            <a:r>
              <a:rPr lang="en-US" sz="2000" b="1" dirty="0">
                <a:latin typeface="Arial" panose="020B0604020202020204" pitchFamily="34" charset="0"/>
                <a:cs typeface="Arial" panose="020B0604020202020204" pitchFamily="34" charset="0"/>
              </a:rPr>
              <a:t>Contact</a:t>
            </a:r>
            <a:r>
              <a:rPr lang="en-US" sz="20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Anne Speckhard: </a:t>
            </a:r>
            <a:r>
              <a:rPr lang="en-US" sz="2000" dirty="0">
                <a:latin typeface="Arial" panose="020B0604020202020204" pitchFamily="34" charset="0"/>
                <a:cs typeface="Arial" panose="020B0604020202020204" pitchFamily="34" charset="0"/>
                <a:hlinkClick r:id="rId2"/>
              </a:rPr>
              <a:t>Anne.Speckhard@ICSVE.org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website </a:t>
            </a:r>
            <a:r>
              <a:rPr lang="en-US" sz="2000" dirty="0" err="1">
                <a:latin typeface="Arial" panose="020B0604020202020204" pitchFamily="34" charset="0"/>
                <a:cs typeface="Arial" panose="020B0604020202020204" pitchFamily="34" charset="0"/>
              </a:rPr>
              <a:t>www.ICSVE.org</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Research Reports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/publications/research-reports/ </a:t>
            </a:r>
          </a:p>
          <a:p>
            <a:pPr lvl="1"/>
            <a:r>
              <a:rPr lang="en-US" sz="2000" b="1" dirty="0">
                <a:latin typeface="Arial" panose="020B0604020202020204" pitchFamily="34" charset="0"/>
                <a:cs typeface="Arial" panose="020B0604020202020204" pitchFamily="34" charset="0"/>
              </a:rPr>
              <a:t>ICSVE Training Events - </a:t>
            </a:r>
            <a:r>
              <a:rPr lang="en-US" sz="2000" dirty="0">
                <a:latin typeface="Arial" panose="020B0604020202020204" pitchFamily="34" charset="0"/>
                <a:cs typeface="Arial" panose="020B0604020202020204" pitchFamily="34" charset="0"/>
                <a:hlinkClick r:id="rId3"/>
              </a:rPr>
              <a:t>https://www.icsve.org/news/icsve-events/</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ICSVE Training Resources </a:t>
            </a:r>
            <a:r>
              <a:rPr lang="en-US" sz="2000" dirty="0">
                <a:latin typeface="Arial" panose="020B0604020202020204" pitchFamily="34" charset="0"/>
                <a:cs typeface="Arial" panose="020B0604020202020204" pitchFamily="34" charset="0"/>
              </a:rPr>
              <a:t>- https://</a:t>
            </a:r>
            <a:r>
              <a:rPr lang="en-US" sz="2000" dirty="0" err="1">
                <a:latin typeface="Arial" panose="020B0604020202020204" pitchFamily="34" charset="0"/>
                <a:cs typeface="Arial" panose="020B0604020202020204" pitchFamily="34" charset="0"/>
              </a:rPr>
              <a:t>www.icsve.org</a:t>
            </a:r>
            <a:r>
              <a:rPr lang="en-US" sz="2000" dirty="0">
                <a:latin typeface="Arial" panose="020B0604020202020204" pitchFamily="34" charset="0"/>
                <a:cs typeface="Arial" panose="020B0604020202020204" pitchFamily="34" charset="0"/>
              </a:rPr>
              <a:t>/p-</a:t>
            </a:r>
            <a:r>
              <a:rPr lang="en-US" sz="2000" dirty="0" err="1">
                <a:latin typeface="Arial" panose="020B0604020202020204" pitchFamily="34" charset="0"/>
                <a:cs typeface="Arial" panose="020B0604020202020204" pitchFamily="34" charset="0"/>
              </a:rPr>
              <a:t>cve</a:t>
            </a:r>
            <a:r>
              <a:rPr lang="en-US" sz="2000" dirty="0">
                <a:latin typeface="Arial" panose="020B0604020202020204" pitchFamily="34" charset="0"/>
                <a:cs typeface="Arial" panose="020B0604020202020204" pitchFamily="34" charset="0"/>
              </a:rPr>
              <a:t>-training-resources/</a:t>
            </a:r>
          </a:p>
          <a:p>
            <a:pPr lvl="1"/>
            <a:r>
              <a:rPr lang="en-US" sz="2000" b="1" dirty="0">
                <a:latin typeface="Arial" panose="020B0604020202020204" pitchFamily="34" charset="0"/>
                <a:cs typeface="Arial" panose="020B0604020202020204" pitchFamily="34" charset="0"/>
              </a:rPr>
              <a:t>ICSVE YouTube Play lists - </a:t>
            </a:r>
            <a:r>
              <a:rPr lang="en-US" sz="2000" dirty="0">
                <a:latin typeface="Arial" panose="020B0604020202020204" pitchFamily="34" charset="0"/>
                <a:cs typeface="Arial" panose="020B0604020202020204" pitchFamily="34" charset="0"/>
              </a:rPr>
              <a:t>https://</a:t>
            </a:r>
            <a:r>
              <a:rPr lang="en-US" sz="2000" dirty="0" err="1">
                <a:latin typeface="Arial" panose="020B0604020202020204" pitchFamily="34" charset="0"/>
                <a:cs typeface="Arial" panose="020B0604020202020204" pitchFamily="34" charset="0"/>
              </a:rPr>
              <a:t>www.youtube.com</a:t>
            </a:r>
            <a:r>
              <a:rPr lang="en-US" sz="2000" dirty="0">
                <a:latin typeface="Arial" panose="020B0604020202020204" pitchFamily="34" charset="0"/>
                <a:cs typeface="Arial" panose="020B0604020202020204" pitchFamily="34" charset="0"/>
              </a:rPr>
              <a:t>/@ICSVE/playlists</a:t>
            </a:r>
          </a:p>
        </p:txBody>
      </p:sp>
      <p:pic>
        <p:nvPicPr>
          <p:cNvPr id="24" name="Picture 23" descr="Logo&#10;&#10;Description automatically generated with medium confidence">
            <a:extLst>
              <a:ext uri="{FF2B5EF4-FFF2-40B4-BE49-F238E27FC236}">
                <a16:creationId xmlns:a16="http://schemas.microsoft.com/office/drawing/2014/main" id="{160B3E70-247F-274E-A3A9-1CBC84554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9639" y="5477328"/>
            <a:ext cx="5033541" cy="1049435"/>
          </a:xfrm>
          <a:prstGeom prst="rect">
            <a:avLst/>
          </a:prstGeom>
        </p:spPr>
      </p:pic>
      <p:sp>
        <p:nvSpPr>
          <p:cNvPr id="4" name="TextBox 3">
            <a:extLst>
              <a:ext uri="{FF2B5EF4-FFF2-40B4-BE49-F238E27FC236}">
                <a16:creationId xmlns:a16="http://schemas.microsoft.com/office/drawing/2014/main" id="{019EEAD3-0392-E46F-DE25-7FE0744840C8}"/>
              </a:ext>
            </a:extLst>
          </p:cNvPr>
          <p:cNvSpPr txBox="1"/>
          <p:nvPr/>
        </p:nvSpPr>
        <p:spPr>
          <a:xfrm>
            <a:off x="4584488" y="368300"/>
            <a:ext cx="5981700" cy="923330"/>
          </a:xfrm>
          <a:prstGeom prst="rect">
            <a:avLst/>
          </a:prstGeom>
          <a:noFill/>
        </p:spPr>
        <p:txBody>
          <a:bodyPr wrap="square" rtlCol="0">
            <a:spAutoFit/>
          </a:bodyPr>
          <a:lstStyle/>
          <a:p>
            <a:r>
              <a:rPr lang="en-US" b="0" i="1" u="none" strike="noStrike" dirty="0">
                <a:solidFill>
                  <a:srgbClr val="000000"/>
                </a:solidFill>
                <a:effectLst/>
                <a:latin typeface="Calibri" panose="020F0502020204030204" pitchFamily="34" charset="0"/>
              </a:rPr>
              <a:t>This project is funded by the U.S. Department of Homeland Security’s Center for Prevention Programs and Partnerships, opportunity number DHS-22-TTP-132-00-01”</a:t>
            </a:r>
            <a:endParaRPr lang="en-US" dirty="0"/>
          </a:p>
        </p:txBody>
      </p:sp>
    </p:spTree>
    <p:extLst>
      <p:ext uri="{BB962C8B-B14F-4D97-AF65-F5344CB8AC3E}">
        <p14:creationId xmlns:p14="http://schemas.microsoft.com/office/powerpoint/2010/main" val="959407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11026</TotalTime>
  <Words>3123</Words>
  <Application>Microsoft Macintosh PowerPoint</Application>
  <PresentationFormat>Widescreen</PresentationFormat>
  <Paragraphs>247</Paragraphs>
  <Slides>48</Slides>
  <Notes>13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Calibri Light</vt:lpstr>
      <vt:lpstr>CIDFont+F4</vt:lpstr>
      <vt:lpstr>Droid Serif</vt:lpstr>
      <vt:lpstr>Helvetica</vt:lpstr>
      <vt:lpstr>Roboto</vt:lpstr>
      <vt:lpstr>Office Theme</vt:lpstr>
      <vt:lpstr>Understanding Ideologies &amp; Groups Part 1</vt:lpstr>
      <vt:lpstr>PowerPoint Presentation</vt:lpstr>
      <vt:lpstr>Police Responses to Terrorism and Violent Extremism ICSVE Training Outline</vt:lpstr>
      <vt:lpstr>There is no free lunch ;) Quiz</vt:lpstr>
      <vt:lpstr>Defining Terrorism and Violent Extremism</vt:lpstr>
      <vt:lpstr>Defining Targeted Violence</vt:lpstr>
      <vt:lpstr>Current Domestic Violent Extremism Threat</vt:lpstr>
      <vt:lpstr>Current Domestic Violent Extremism Threat</vt:lpstr>
      <vt:lpstr>Domestic Violent Extremism Categories</vt:lpstr>
      <vt:lpstr>PowerPoint Presentation</vt:lpstr>
      <vt:lpstr>Ideologies and Conspiracies Underlying DVE Groups</vt:lpstr>
      <vt:lpstr>Domestic Violent Extremist Groups by Categories </vt:lpstr>
      <vt:lpstr>White Supremacy</vt:lpstr>
      <vt:lpstr>White Supremacists</vt:lpstr>
      <vt:lpstr>Some Numbers to Recognize 14 Words  88 – Heil Hitler 18 – Adolph Hitler 5 – I have nothing..  </vt:lpstr>
      <vt:lpstr>White Nationalism</vt:lpstr>
      <vt:lpstr>Proud Boys</vt:lpstr>
      <vt:lpstr>PowerPoint Presentation</vt:lpstr>
      <vt:lpstr>Black Separatism</vt:lpstr>
      <vt:lpstr>Anti-Government Militias</vt:lpstr>
      <vt:lpstr>Boogaloo Bois</vt:lpstr>
      <vt:lpstr>Oath Keepers</vt:lpstr>
      <vt:lpstr>PowerPoint Presentation</vt:lpstr>
      <vt:lpstr>Three Percenters</vt:lpstr>
      <vt:lpstr>Patriot Front</vt:lpstr>
      <vt:lpstr>Sovereign Citizens</vt:lpstr>
      <vt:lpstr>Antifa</vt:lpstr>
      <vt:lpstr>Antifa</vt:lpstr>
      <vt:lpstr>Pro-Choice/Jane’s Revenge</vt:lpstr>
      <vt:lpstr>Environmentalism</vt:lpstr>
      <vt:lpstr>Pro-Life/Anti Abortionists</vt:lpstr>
      <vt:lpstr>Anti-Abortion Terrorists</vt:lpstr>
      <vt:lpstr>Q-Anon</vt:lpstr>
      <vt:lpstr>Involuntary Celibates (Incels)</vt:lpstr>
      <vt:lpstr>Involuntary Celibates (Incels)</vt:lpstr>
      <vt:lpstr>Incel Attacks and Slogans</vt:lpstr>
      <vt:lpstr>Resources to Understanding DVE Groups and Symbols</vt:lpstr>
      <vt:lpstr>Recent Cases of Domestic Violent Extremism in the U.S.</vt:lpstr>
      <vt:lpstr>Antifa Murder of Patriot Prayer member - August 29, 2020: Portland, OR</vt:lpstr>
      <vt:lpstr>Peyton S. Gendron -May 14, 2022: Buffalo shooting, NY</vt:lpstr>
      <vt:lpstr>Buffalo Shooter – Psychological Perspective</vt:lpstr>
      <vt:lpstr>Peyton Gendron – Police Perspective</vt:lpstr>
      <vt:lpstr>School Shooting -May 24, 2022: Uvalde, TX</vt:lpstr>
      <vt:lpstr>Salvador Ramos – 2022 Uvalde, TX School Shooting – Psychological Perspective</vt:lpstr>
      <vt:lpstr>Salvador Ramos – 2022 Uvalde, TX School Shooting – Missed Signals</vt:lpstr>
      <vt:lpstr>Policing Plans for Action</vt:lpstr>
      <vt:lpstr>Quiz</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Ideologies &amp; Groups – Part 1</dc:title>
  <dc:creator>Molly Deborah Ellenberg</dc:creator>
  <cp:lastModifiedBy>Anne Speckhard</cp:lastModifiedBy>
  <cp:revision>101</cp:revision>
  <dcterms:created xsi:type="dcterms:W3CDTF">2022-11-09T13:33:02Z</dcterms:created>
  <dcterms:modified xsi:type="dcterms:W3CDTF">2024-03-06T03:35:12Z</dcterms:modified>
</cp:coreProperties>
</file>