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343" r:id="rId3"/>
    <p:sldId id="354" r:id="rId4"/>
    <p:sldId id="285" r:id="rId5"/>
    <p:sldId id="289" r:id="rId6"/>
    <p:sldId id="331" r:id="rId7"/>
    <p:sldId id="334" r:id="rId8"/>
    <p:sldId id="335" r:id="rId9"/>
    <p:sldId id="329" r:id="rId10"/>
    <p:sldId id="332" r:id="rId11"/>
    <p:sldId id="287" r:id="rId12"/>
    <p:sldId id="286" r:id="rId13"/>
    <p:sldId id="337" r:id="rId14"/>
    <p:sldId id="338" r:id="rId15"/>
    <p:sldId id="336" r:id="rId16"/>
    <p:sldId id="288" r:id="rId17"/>
    <p:sldId id="345" r:id="rId18"/>
    <p:sldId id="34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59"/>
    <p:restoredTop sz="94565"/>
  </p:normalViewPr>
  <p:slideViewPr>
    <p:cSldViewPr snapToGrid="0">
      <p:cViewPr varScale="1">
        <p:scale>
          <a:sx n="105" d="100"/>
          <a:sy n="105" d="100"/>
        </p:scale>
        <p:origin x="28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49125D-F960-4155-BC1E-3DFCEC3FAA48}"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D6CE6C2A-5D25-41A5-BB13-CC9A3DE339CB}">
      <dgm:prSet/>
      <dgm:spPr/>
      <dgm:t>
        <a:bodyPr/>
        <a:lstStyle/>
        <a:p>
          <a:pPr>
            <a:lnSpc>
              <a:spcPct val="100000"/>
            </a:lnSpc>
          </a:pPr>
          <a:r>
            <a:rPr lang="en-US" dirty="0"/>
            <a:t>Who?</a:t>
          </a:r>
        </a:p>
      </dgm:t>
    </dgm:pt>
    <dgm:pt modelId="{A649FD35-5CFB-4114-8783-ED357BAAD0DD}" type="parTrans" cxnId="{DFFC0D1E-DE7C-44ED-BC57-DA6FA53969A7}">
      <dgm:prSet/>
      <dgm:spPr/>
      <dgm:t>
        <a:bodyPr/>
        <a:lstStyle/>
        <a:p>
          <a:endParaRPr lang="en-US"/>
        </a:p>
      </dgm:t>
    </dgm:pt>
    <dgm:pt modelId="{1100DB66-B9C8-4AD6-90CB-C3C97C87AE32}" type="sibTrans" cxnId="{DFFC0D1E-DE7C-44ED-BC57-DA6FA53969A7}">
      <dgm:prSet/>
      <dgm:spPr/>
      <dgm:t>
        <a:bodyPr/>
        <a:lstStyle/>
        <a:p>
          <a:pPr>
            <a:lnSpc>
              <a:spcPct val="100000"/>
            </a:lnSpc>
          </a:pPr>
          <a:endParaRPr lang="en-US"/>
        </a:p>
      </dgm:t>
    </dgm:pt>
    <dgm:pt modelId="{FCCF1521-BBF2-40E5-8839-C11F0F1327E2}">
      <dgm:prSet/>
      <dgm:spPr/>
      <dgm:t>
        <a:bodyPr/>
        <a:lstStyle/>
        <a:p>
          <a:pPr>
            <a:lnSpc>
              <a:spcPct val="100000"/>
            </a:lnSpc>
          </a:pPr>
          <a:r>
            <a:rPr lang="en-US"/>
            <a:t>What?</a:t>
          </a:r>
        </a:p>
      </dgm:t>
    </dgm:pt>
    <dgm:pt modelId="{8E11E137-292A-4720-9C1F-4951B6CEADF3}" type="parTrans" cxnId="{7DCE033B-8D1A-4B78-ADB4-87753BB75294}">
      <dgm:prSet/>
      <dgm:spPr/>
      <dgm:t>
        <a:bodyPr/>
        <a:lstStyle/>
        <a:p>
          <a:endParaRPr lang="en-US"/>
        </a:p>
      </dgm:t>
    </dgm:pt>
    <dgm:pt modelId="{F3B64004-6080-43FF-B1E6-5ECAC3F22627}" type="sibTrans" cxnId="{7DCE033B-8D1A-4B78-ADB4-87753BB75294}">
      <dgm:prSet/>
      <dgm:spPr/>
      <dgm:t>
        <a:bodyPr/>
        <a:lstStyle/>
        <a:p>
          <a:pPr>
            <a:lnSpc>
              <a:spcPct val="100000"/>
            </a:lnSpc>
          </a:pPr>
          <a:endParaRPr lang="en-US"/>
        </a:p>
      </dgm:t>
    </dgm:pt>
    <dgm:pt modelId="{54809AF0-30E9-4D42-BD6A-EB13704D2A08}">
      <dgm:prSet/>
      <dgm:spPr/>
      <dgm:t>
        <a:bodyPr/>
        <a:lstStyle/>
        <a:p>
          <a:pPr>
            <a:lnSpc>
              <a:spcPct val="100000"/>
            </a:lnSpc>
          </a:pPr>
          <a:r>
            <a:rPr lang="en-US"/>
            <a:t>When?</a:t>
          </a:r>
        </a:p>
      </dgm:t>
    </dgm:pt>
    <dgm:pt modelId="{1F5AC27C-5DC9-4119-B164-AD15BFC64583}" type="parTrans" cxnId="{E040A50A-E48D-47BF-B0E8-B413337C3B08}">
      <dgm:prSet/>
      <dgm:spPr/>
      <dgm:t>
        <a:bodyPr/>
        <a:lstStyle/>
        <a:p>
          <a:endParaRPr lang="en-US"/>
        </a:p>
      </dgm:t>
    </dgm:pt>
    <dgm:pt modelId="{52049592-CB02-4636-AD56-C69A0E752983}" type="sibTrans" cxnId="{E040A50A-E48D-47BF-B0E8-B413337C3B08}">
      <dgm:prSet/>
      <dgm:spPr/>
      <dgm:t>
        <a:bodyPr/>
        <a:lstStyle/>
        <a:p>
          <a:pPr>
            <a:lnSpc>
              <a:spcPct val="100000"/>
            </a:lnSpc>
          </a:pPr>
          <a:endParaRPr lang="en-US"/>
        </a:p>
      </dgm:t>
    </dgm:pt>
    <dgm:pt modelId="{74DBA331-3734-423C-A6A7-4881693B03C5}">
      <dgm:prSet/>
      <dgm:spPr/>
      <dgm:t>
        <a:bodyPr/>
        <a:lstStyle/>
        <a:p>
          <a:pPr>
            <a:lnSpc>
              <a:spcPct val="100000"/>
            </a:lnSpc>
          </a:pPr>
          <a:r>
            <a:rPr lang="en-US"/>
            <a:t>Why?</a:t>
          </a:r>
        </a:p>
      </dgm:t>
    </dgm:pt>
    <dgm:pt modelId="{566E3D77-3411-4356-9AF8-FA99EF1A58EF}" type="parTrans" cxnId="{0252B4A6-3043-425E-A3E8-462C37FBDC0C}">
      <dgm:prSet/>
      <dgm:spPr/>
      <dgm:t>
        <a:bodyPr/>
        <a:lstStyle/>
        <a:p>
          <a:endParaRPr lang="en-US"/>
        </a:p>
      </dgm:t>
    </dgm:pt>
    <dgm:pt modelId="{8F8D776C-D193-4B6E-A540-829AA678D096}" type="sibTrans" cxnId="{0252B4A6-3043-425E-A3E8-462C37FBDC0C}">
      <dgm:prSet/>
      <dgm:spPr/>
      <dgm:t>
        <a:bodyPr/>
        <a:lstStyle/>
        <a:p>
          <a:endParaRPr lang="en-US"/>
        </a:p>
      </dgm:t>
    </dgm:pt>
    <dgm:pt modelId="{EBD6BE99-B49C-48E4-9F07-4C7DC7EC19CA}" type="pres">
      <dgm:prSet presAssocID="{4149125D-F960-4155-BC1E-3DFCEC3FAA48}" presName="root" presStyleCnt="0">
        <dgm:presLayoutVars>
          <dgm:dir/>
          <dgm:resizeHandles val="exact"/>
        </dgm:presLayoutVars>
      </dgm:prSet>
      <dgm:spPr/>
    </dgm:pt>
    <dgm:pt modelId="{A57158FA-4F1D-40DF-BC1A-A0D772BFE653}" type="pres">
      <dgm:prSet presAssocID="{4149125D-F960-4155-BC1E-3DFCEC3FAA48}" presName="container" presStyleCnt="0">
        <dgm:presLayoutVars>
          <dgm:dir/>
          <dgm:resizeHandles val="exact"/>
        </dgm:presLayoutVars>
      </dgm:prSet>
      <dgm:spPr/>
    </dgm:pt>
    <dgm:pt modelId="{4067824D-DBD7-4E2C-B723-350CFB233EAC}" type="pres">
      <dgm:prSet presAssocID="{D6CE6C2A-5D25-41A5-BB13-CC9A3DE339CB}" presName="compNode" presStyleCnt="0"/>
      <dgm:spPr/>
    </dgm:pt>
    <dgm:pt modelId="{912BE4E1-A66A-4133-8D32-F61AFADB06C3}" type="pres">
      <dgm:prSet presAssocID="{D6CE6C2A-5D25-41A5-BB13-CC9A3DE339CB}" presName="iconBgRect" presStyleLbl="bgShp" presStyleIdx="0" presStyleCnt="4"/>
      <dgm:spPr/>
    </dgm:pt>
    <dgm:pt modelId="{541EF0B2-F969-4D16-9B23-102FEA553DA0}" type="pres">
      <dgm:prSet presAssocID="{D6CE6C2A-5D25-41A5-BB13-CC9A3DE339C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2B728DEC-80E8-4B9F-A191-F60F48D91E4E}" type="pres">
      <dgm:prSet presAssocID="{D6CE6C2A-5D25-41A5-BB13-CC9A3DE339CB}" presName="spaceRect" presStyleCnt="0"/>
      <dgm:spPr/>
    </dgm:pt>
    <dgm:pt modelId="{33E75934-5CFC-4CD0-BFA0-7FB4F241F792}" type="pres">
      <dgm:prSet presAssocID="{D6CE6C2A-5D25-41A5-BB13-CC9A3DE339CB}" presName="textRect" presStyleLbl="revTx" presStyleIdx="0" presStyleCnt="4">
        <dgm:presLayoutVars>
          <dgm:chMax val="1"/>
          <dgm:chPref val="1"/>
        </dgm:presLayoutVars>
      </dgm:prSet>
      <dgm:spPr/>
    </dgm:pt>
    <dgm:pt modelId="{13A9C40B-E61D-415F-AD8C-4B1EC439548B}" type="pres">
      <dgm:prSet presAssocID="{1100DB66-B9C8-4AD6-90CB-C3C97C87AE32}" presName="sibTrans" presStyleLbl="sibTrans2D1" presStyleIdx="0" presStyleCnt="0"/>
      <dgm:spPr/>
    </dgm:pt>
    <dgm:pt modelId="{F9A59036-0100-4288-9619-EC871F436234}" type="pres">
      <dgm:prSet presAssocID="{FCCF1521-BBF2-40E5-8839-C11F0F1327E2}" presName="compNode" presStyleCnt="0"/>
      <dgm:spPr/>
    </dgm:pt>
    <dgm:pt modelId="{BF5CC8E2-CD59-4550-9EE7-BAEB090E6C65}" type="pres">
      <dgm:prSet presAssocID="{FCCF1521-BBF2-40E5-8839-C11F0F1327E2}" presName="iconBgRect" presStyleLbl="bgShp" presStyleIdx="1" presStyleCnt="4"/>
      <dgm:spPr/>
    </dgm:pt>
    <dgm:pt modelId="{223A77ED-B5AD-4A27-A7B3-E4686F784A29}" type="pres">
      <dgm:prSet presAssocID="{FCCF1521-BBF2-40E5-8839-C11F0F1327E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 mark"/>
        </a:ext>
      </dgm:extLst>
    </dgm:pt>
    <dgm:pt modelId="{45F5E12E-4F0D-4873-8A0D-1764B6E8805F}" type="pres">
      <dgm:prSet presAssocID="{FCCF1521-BBF2-40E5-8839-C11F0F1327E2}" presName="spaceRect" presStyleCnt="0"/>
      <dgm:spPr/>
    </dgm:pt>
    <dgm:pt modelId="{EF212A51-0516-4008-AC57-B0FFE9C00B72}" type="pres">
      <dgm:prSet presAssocID="{FCCF1521-BBF2-40E5-8839-C11F0F1327E2}" presName="textRect" presStyleLbl="revTx" presStyleIdx="1" presStyleCnt="4">
        <dgm:presLayoutVars>
          <dgm:chMax val="1"/>
          <dgm:chPref val="1"/>
        </dgm:presLayoutVars>
      </dgm:prSet>
      <dgm:spPr/>
    </dgm:pt>
    <dgm:pt modelId="{8AC8EED7-3194-40B2-B474-0F98A0509B09}" type="pres">
      <dgm:prSet presAssocID="{F3B64004-6080-43FF-B1E6-5ECAC3F22627}" presName="sibTrans" presStyleLbl="sibTrans2D1" presStyleIdx="0" presStyleCnt="0"/>
      <dgm:spPr/>
    </dgm:pt>
    <dgm:pt modelId="{541B1703-1E78-40F6-A85C-F78BF7A932A3}" type="pres">
      <dgm:prSet presAssocID="{54809AF0-30E9-4D42-BD6A-EB13704D2A08}" presName="compNode" presStyleCnt="0"/>
      <dgm:spPr/>
    </dgm:pt>
    <dgm:pt modelId="{83EAD769-6640-4DC2-A80D-E7854B2537AA}" type="pres">
      <dgm:prSet presAssocID="{54809AF0-30E9-4D42-BD6A-EB13704D2A08}" presName="iconBgRect" presStyleLbl="bgShp" presStyleIdx="2" presStyleCnt="4"/>
      <dgm:spPr/>
    </dgm:pt>
    <dgm:pt modelId="{AFB45651-3BF1-47F4-BA00-14AB32DE4388}" type="pres">
      <dgm:prSet presAssocID="{54809AF0-30E9-4D42-BD6A-EB13704D2A0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redit card"/>
        </a:ext>
      </dgm:extLst>
    </dgm:pt>
    <dgm:pt modelId="{B2F457E8-595A-444F-8BA1-CD113F0C71B6}" type="pres">
      <dgm:prSet presAssocID="{54809AF0-30E9-4D42-BD6A-EB13704D2A08}" presName="spaceRect" presStyleCnt="0"/>
      <dgm:spPr/>
    </dgm:pt>
    <dgm:pt modelId="{368300AC-D47F-4495-8491-9F2A718F5B6E}" type="pres">
      <dgm:prSet presAssocID="{54809AF0-30E9-4D42-BD6A-EB13704D2A08}" presName="textRect" presStyleLbl="revTx" presStyleIdx="2" presStyleCnt="4">
        <dgm:presLayoutVars>
          <dgm:chMax val="1"/>
          <dgm:chPref val="1"/>
        </dgm:presLayoutVars>
      </dgm:prSet>
      <dgm:spPr/>
    </dgm:pt>
    <dgm:pt modelId="{144EA003-237D-4FB4-B563-8D97983C3BAA}" type="pres">
      <dgm:prSet presAssocID="{52049592-CB02-4636-AD56-C69A0E752983}" presName="sibTrans" presStyleLbl="sibTrans2D1" presStyleIdx="0" presStyleCnt="0"/>
      <dgm:spPr/>
    </dgm:pt>
    <dgm:pt modelId="{2BB082EA-D686-4124-981B-AB72A153C6B0}" type="pres">
      <dgm:prSet presAssocID="{74DBA331-3734-423C-A6A7-4881693B03C5}" presName="compNode" presStyleCnt="0"/>
      <dgm:spPr/>
    </dgm:pt>
    <dgm:pt modelId="{2184C970-ED25-4B13-9A50-16DE02E39736}" type="pres">
      <dgm:prSet presAssocID="{74DBA331-3734-423C-A6A7-4881693B03C5}" presName="iconBgRect" presStyleLbl="bgShp" presStyleIdx="3" presStyleCnt="4"/>
      <dgm:spPr/>
    </dgm:pt>
    <dgm:pt modelId="{356F8723-6C80-4FA8-B004-BA0C8B77AD83}" type="pres">
      <dgm:prSet presAssocID="{74DBA331-3734-423C-A6A7-4881693B03C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Questions"/>
        </a:ext>
      </dgm:extLst>
    </dgm:pt>
    <dgm:pt modelId="{660DEF23-A6C4-4AEA-919E-88FC1BE64F03}" type="pres">
      <dgm:prSet presAssocID="{74DBA331-3734-423C-A6A7-4881693B03C5}" presName="spaceRect" presStyleCnt="0"/>
      <dgm:spPr/>
    </dgm:pt>
    <dgm:pt modelId="{071B49E3-3CA1-44B4-B09E-D4586A5EE8F7}" type="pres">
      <dgm:prSet presAssocID="{74DBA331-3734-423C-A6A7-4881693B03C5}" presName="textRect" presStyleLbl="revTx" presStyleIdx="3" presStyleCnt="4">
        <dgm:presLayoutVars>
          <dgm:chMax val="1"/>
          <dgm:chPref val="1"/>
        </dgm:presLayoutVars>
      </dgm:prSet>
      <dgm:spPr/>
    </dgm:pt>
  </dgm:ptLst>
  <dgm:cxnLst>
    <dgm:cxn modelId="{7D0F2D0A-4D3C-4B31-A0CC-DE8BE6665861}" type="presOf" srcId="{1100DB66-B9C8-4AD6-90CB-C3C97C87AE32}" destId="{13A9C40B-E61D-415F-AD8C-4B1EC439548B}" srcOrd="0" destOrd="0" presId="urn:microsoft.com/office/officeart/2018/2/layout/IconCircleList"/>
    <dgm:cxn modelId="{E040A50A-E48D-47BF-B0E8-B413337C3B08}" srcId="{4149125D-F960-4155-BC1E-3DFCEC3FAA48}" destId="{54809AF0-30E9-4D42-BD6A-EB13704D2A08}" srcOrd="2" destOrd="0" parTransId="{1F5AC27C-5DC9-4119-B164-AD15BFC64583}" sibTransId="{52049592-CB02-4636-AD56-C69A0E752983}"/>
    <dgm:cxn modelId="{9178880D-DF31-4E3E-BCB0-A5269B8AC314}" type="presOf" srcId="{D6CE6C2A-5D25-41A5-BB13-CC9A3DE339CB}" destId="{33E75934-5CFC-4CD0-BFA0-7FB4F241F792}" srcOrd="0" destOrd="0" presId="urn:microsoft.com/office/officeart/2018/2/layout/IconCircleList"/>
    <dgm:cxn modelId="{CCDE9D1A-9CE2-4C8F-BEF8-FFA27B5D3DD4}" type="presOf" srcId="{FCCF1521-BBF2-40E5-8839-C11F0F1327E2}" destId="{EF212A51-0516-4008-AC57-B0FFE9C00B72}" srcOrd="0" destOrd="0" presId="urn:microsoft.com/office/officeart/2018/2/layout/IconCircleList"/>
    <dgm:cxn modelId="{DFFC0D1E-DE7C-44ED-BC57-DA6FA53969A7}" srcId="{4149125D-F960-4155-BC1E-3DFCEC3FAA48}" destId="{D6CE6C2A-5D25-41A5-BB13-CC9A3DE339CB}" srcOrd="0" destOrd="0" parTransId="{A649FD35-5CFB-4114-8783-ED357BAAD0DD}" sibTransId="{1100DB66-B9C8-4AD6-90CB-C3C97C87AE32}"/>
    <dgm:cxn modelId="{7DCE033B-8D1A-4B78-ADB4-87753BB75294}" srcId="{4149125D-F960-4155-BC1E-3DFCEC3FAA48}" destId="{FCCF1521-BBF2-40E5-8839-C11F0F1327E2}" srcOrd="1" destOrd="0" parTransId="{8E11E137-292A-4720-9C1F-4951B6CEADF3}" sibTransId="{F3B64004-6080-43FF-B1E6-5ECAC3F22627}"/>
    <dgm:cxn modelId="{D780B73C-79AF-42D0-9831-C73CF49938F9}" type="presOf" srcId="{54809AF0-30E9-4D42-BD6A-EB13704D2A08}" destId="{368300AC-D47F-4495-8491-9F2A718F5B6E}" srcOrd="0" destOrd="0" presId="urn:microsoft.com/office/officeart/2018/2/layout/IconCircleList"/>
    <dgm:cxn modelId="{2DED0D4E-27F1-4EF5-8F8F-6BBED5DB621E}" type="presOf" srcId="{F3B64004-6080-43FF-B1E6-5ECAC3F22627}" destId="{8AC8EED7-3194-40B2-B474-0F98A0509B09}" srcOrd="0" destOrd="0" presId="urn:microsoft.com/office/officeart/2018/2/layout/IconCircleList"/>
    <dgm:cxn modelId="{0252B4A6-3043-425E-A3E8-462C37FBDC0C}" srcId="{4149125D-F960-4155-BC1E-3DFCEC3FAA48}" destId="{74DBA331-3734-423C-A6A7-4881693B03C5}" srcOrd="3" destOrd="0" parTransId="{566E3D77-3411-4356-9AF8-FA99EF1A58EF}" sibTransId="{8F8D776C-D193-4B6E-A540-829AA678D096}"/>
    <dgm:cxn modelId="{885D8FB3-0A4C-4B9B-B786-8DAE286D31B8}" type="presOf" srcId="{4149125D-F960-4155-BC1E-3DFCEC3FAA48}" destId="{EBD6BE99-B49C-48E4-9F07-4C7DC7EC19CA}" srcOrd="0" destOrd="0" presId="urn:microsoft.com/office/officeart/2018/2/layout/IconCircleList"/>
    <dgm:cxn modelId="{3BA694CB-5587-4F5D-8BAD-40A4711AB6DC}" type="presOf" srcId="{74DBA331-3734-423C-A6A7-4881693B03C5}" destId="{071B49E3-3CA1-44B4-B09E-D4586A5EE8F7}" srcOrd="0" destOrd="0" presId="urn:microsoft.com/office/officeart/2018/2/layout/IconCircleList"/>
    <dgm:cxn modelId="{A434E8FE-E21D-4C53-B2C9-C763520C0AC8}" type="presOf" srcId="{52049592-CB02-4636-AD56-C69A0E752983}" destId="{144EA003-237D-4FB4-B563-8D97983C3BAA}" srcOrd="0" destOrd="0" presId="urn:microsoft.com/office/officeart/2018/2/layout/IconCircleList"/>
    <dgm:cxn modelId="{B44ECC6D-CC1F-4CEE-8F9D-3680A516E260}" type="presParOf" srcId="{EBD6BE99-B49C-48E4-9F07-4C7DC7EC19CA}" destId="{A57158FA-4F1D-40DF-BC1A-A0D772BFE653}" srcOrd="0" destOrd="0" presId="urn:microsoft.com/office/officeart/2018/2/layout/IconCircleList"/>
    <dgm:cxn modelId="{46BCACC7-66DB-4779-8E27-F780D0E42F52}" type="presParOf" srcId="{A57158FA-4F1D-40DF-BC1A-A0D772BFE653}" destId="{4067824D-DBD7-4E2C-B723-350CFB233EAC}" srcOrd="0" destOrd="0" presId="urn:microsoft.com/office/officeart/2018/2/layout/IconCircleList"/>
    <dgm:cxn modelId="{9EC85D60-772A-4C0D-A7DA-D1ABB857FC4F}" type="presParOf" srcId="{4067824D-DBD7-4E2C-B723-350CFB233EAC}" destId="{912BE4E1-A66A-4133-8D32-F61AFADB06C3}" srcOrd="0" destOrd="0" presId="urn:microsoft.com/office/officeart/2018/2/layout/IconCircleList"/>
    <dgm:cxn modelId="{64036138-033E-474C-B72A-1C87C0CEBFBE}" type="presParOf" srcId="{4067824D-DBD7-4E2C-B723-350CFB233EAC}" destId="{541EF0B2-F969-4D16-9B23-102FEA553DA0}" srcOrd="1" destOrd="0" presId="urn:microsoft.com/office/officeart/2018/2/layout/IconCircleList"/>
    <dgm:cxn modelId="{1F10DF11-E21E-4A91-99A5-E92E485A0373}" type="presParOf" srcId="{4067824D-DBD7-4E2C-B723-350CFB233EAC}" destId="{2B728DEC-80E8-4B9F-A191-F60F48D91E4E}" srcOrd="2" destOrd="0" presId="urn:microsoft.com/office/officeart/2018/2/layout/IconCircleList"/>
    <dgm:cxn modelId="{8B1B3F6D-E51D-4383-AA71-567DF0889DD1}" type="presParOf" srcId="{4067824D-DBD7-4E2C-B723-350CFB233EAC}" destId="{33E75934-5CFC-4CD0-BFA0-7FB4F241F792}" srcOrd="3" destOrd="0" presId="urn:microsoft.com/office/officeart/2018/2/layout/IconCircleList"/>
    <dgm:cxn modelId="{D579B50B-5FF1-47CE-8D55-4E4DA0CCCBF9}" type="presParOf" srcId="{A57158FA-4F1D-40DF-BC1A-A0D772BFE653}" destId="{13A9C40B-E61D-415F-AD8C-4B1EC439548B}" srcOrd="1" destOrd="0" presId="urn:microsoft.com/office/officeart/2018/2/layout/IconCircleList"/>
    <dgm:cxn modelId="{7388E6F2-A6DC-474D-A640-A6EB21B4C297}" type="presParOf" srcId="{A57158FA-4F1D-40DF-BC1A-A0D772BFE653}" destId="{F9A59036-0100-4288-9619-EC871F436234}" srcOrd="2" destOrd="0" presId="urn:microsoft.com/office/officeart/2018/2/layout/IconCircleList"/>
    <dgm:cxn modelId="{505C37B5-2F14-4193-9F61-95B4FE12FA7B}" type="presParOf" srcId="{F9A59036-0100-4288-9619-EC871F436234}" destId="{BF5CC8E2-CD59-4550-9EE7-BAEB090E6C65}" srcOrd="0" destOrd="0" presId="urn:microsoft.com/office/officeart/2018/2/layout/IconCircleList"/>
    <dgm:cxn modelId="{B5CA7A81-C83F-40CB-8639-6A364298D66C}" type="presParOf" srcId="{F9A59036-0100-4288-9619-EC871F436234}" destId="{223A77ED-B5AD-4A27-A7B3-E4686F784A29}" srcOrd="1" destOrd="0" presId="urn:microsoft.com/office/officeart/2018/2/layout/IconCircleList"/>
    <dgm:cxn modelId="{DB4A4A1B-1616-46D4-BF96-555ACB6437BE}" type="presParOf" srcId="{F9A59036-0100-4288-9619-EC871F436234}" destId="{45F5E12E-4F0D-4873-8A0D-1764B6E8805F}" srcOrd="2" destOrd="0" presId="urn:microsoft.com/office/officeart/2018/2/layout/IconCircleList"/>
    <dgm:cxn modelId="{E10048BB-BBA6-49AE-9DF7-06C6DD984B2E}" type="presParOf" srcId="{F9A59036-0100-4288-9619-EC871F436234}" destId="{EF212A51-0516-4008-AC57-B0FFE9C00B72}" srcOrd="3" destOrd="0" presId="urn:microsoft.com/office/officeart/2018/2/layout/IconCircleList"/>
    <dgm:cxn modelId="{1BF6509A-6A17-4180-977D-5735C0983514}" type="presParOf" srcId="{A57158FA-4F1D-40DF-BC1A-A0D772BFE653}" destId="{8AC8EED7-3194-40B2-B474-0F98A0509B09}" srcOrd="3" destOrd="0" presId="urn:microsoft.com/office/officeart/2018/2/layout/IconCircleList"/>
    <dgm:cxn modelId="{5F712CB4-6785-4DC0-B20D-071D910BFEB6}" type="presParOf" srcId="{A57158FA-4F1D-40DF-BC1A-A0D772BFE653}" destId="{541B1703-1E78-40F6-A85C-F78BF7A932A3}" srcOrd="4" destOrd="0" presId="urn:microsoft.com/office/officeart/2018/2/layout/IconCircleList"/>
    <dgm:cxn modelId="{420597F7-3B97-4525-9A70-6004091FD7E0}" type="presParOf" srcId="{541B1703-1E78-40F6-A85C-F78BF7A932A3}" destId="{83EAD769-6640-4DC2-A80D-E7854B2537AA}" srcOrd="0" destOrd="0" presId="urn:microsoft.com/office/officeart/2018/2/layout/IconCircleList"/>
    <dgm:cxn modelId="{77468172-283B-43DF-BC0B-B1FD0503D0FD}" type="presParOf" srcId="{541B1703-1E78-40F6-A85C-F78BF7A932A3}" destId="{AFB45651-3BF1-47F4-BA00-14AB32DE4388}" srcOrd="1" destOrd="0" presId="urn:microsoft.com/office/officeart/2018/2/layout/IconCircleList"/>
    <dgm:cxn modelId="{9B6D4711-CAEB-4F1C-BB1E-92992FF37DFC}" type="presParOf" srcId="{541B1703-1E78-40F6-A85C-F78BF7A932A3}" destId="{B2F457E8-595A-444F-8BA1-CD113F0C71B6}" srcOrd="2" destOrd="0" presId="urn:microsoft.com/office/officeart/2018/2/layout/IconCircleList"/>
    <dgm:cxn modelId="{E033C256-1F50-4111-9EA6-5210F93965C1}" type="presParOf" srcId="{541B1703-1E78-40F6-A85C-F78BF7A932A3}" destId="{368300AC-D47F-4495-8491-9F2A718F5B6E}" srcOrd="3" destOrd="0" presId="urn:microsoft.com/office/officeart/2018/2/layout/IconCircleList"/>
    <dgm:cxn modelId="{766E8460-F66D-4FB0-82DF-67D38EF6EED4}" type="presParOf" srcId="{A57158FA-4F1D-40DF-BC1A-A0D772BFE653}" destId="{144EA003-237D-4FB4-B563-8D97983C3BAA}" srcOrd="5" destOrd="0" presId="urn:microsoft.com/office/officeart/2018/2/layout/IconCircleList"/>
    <dgm:cxn modelId="{CDB0FBAA-9902-46DF-8431-D1D4253F219A}" type="presParOf" srcId="{A57158FA-4F1D-40DF-BC1A-A0D772BFE653}" destId="{2BB082EA-D686-4124-981B-AB72A153C6B0}" srcOrd="6" destOrd="0" presId="urn:microsoft.com/office/officeart/2018/2/layout/IconCircleList"/>
    <dgm:cxn modelId="{128D7E57-A442-4E92-A5E3-8E09C7FB45F3}" type="presParOf" srcId="{2BB082EA-D686-4124-981B-AB72A153C6B0}" destId="{2184C970-ED25-4B13-9A50-16DE02E39736}" srcOrd="0" destOrd="0" presId="urn:microsoft.com/office/officeart/2018/2/layout/IconCircleList"/>
    <dgm:cxn modelId="{1F3AC633-DCF1-4B64-952D-20ED102D0FEB}" type="presParOf" srcId="{2BB082EA-D686-4124-981B-AB72A153C6B0}" destId="{356F8723-6C80-4FA8-B004-BA0C8B77AD83}" srcOrd="1" destOrd="0" presId="urn:microsoft.com/office/officeart/2018/2/layout/IconCircleList"/>
    <dgm:cxn modelId="{DC0B5910-8C9D-4AE7-9440-5CA2482B2B16}" type="presParOf" srcId="{2BB082EA-D686-4124-981B-AB72A153C6B0}" destId="{660DEF23-A6C4-4AEA-919E-88FC1BE64F03}" srcOrd="2" destOrd="0" presId="urn:microsoft.com/office/officeart/2018/2/layout/IconCircleList"/>
    <dgm:cxn modelId="{7133370E-62DE-4D72-847C-F8B491249E38}" type="presParOf" srcId="{2BB082EA-D686-4124-981B-AB72A153C6B0}" destId="{071B49E3-3CA1-44B4-B09E-D4586A5EE8F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BE4E1-A66A-4133-8D32-F61AFADB06C3}">
      <dsp:nvSpPr>
        <dsp:cNvPr id="0" name=""/>
        <dsp:cNvSpPr/>
      </dsp:nvSpPr>
      <dsp:spPr>
        <a:xfrm>
          <a:off x="212335"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1EF0B2-F969-4D16-9B23-102FEA553DA0}">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E75934-5CFC-4CD0-BFA0-7FB4F241F792}">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Who?</a:t>
          </a:r>
        </a:p>
      </dsp:txBody>
      <dsp:txXfrm>
        <a:off x="1834517" y="469890"/>
        <a:ext cx="3148942" cy="1335915"/>
      </dsp:txXfrm>
    </dsp:sp>
    <dsp:sp modelId="{BF5CC8E2-CD59-4550-9EE7-BAEB090E6C65}">
      <dsp:nvSpPr>
        <dsp:cNvPr id="0" name=""/>
        <dsp:cNvSpPr/>
      </dsp:nvSpPr>
      <dsp:spPr>
        <a:xfrm>
          <a:off x="5532139"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3A77ED-B5AD-4A27-A7B3-E4686F784A29}">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212A51-0516-4008-AC57-B0FFE9C00B72}">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What?</a:t>
          </a:r>
        </a:p>
      </dsp:txBody>
      <dsp:txXfrm>
        <a:off x="7154322" y="469890"/>
        <a:ext cx="3148942" cy="1335915"/>
      </dsp:txXfrm>
    </dsp:sp>
    <dsp:sp modelId="{83EAD769-6640-4DC2-A80D-E7854B2537AA}">
      <dsp:nvSpPr>
        <dsp:cNvPr id="0" name=""/>
        <dsp:cNvSpPr/>
      </dsp:nvSpPr>
      <dsp:spPr>
        <a:xfrm>
          <a:off x="212335"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B45651-3BF1-47F4-BA00-14AB32DE4388}">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8300AC-D47F-4495-8491-9F2A718F5B6E}">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When?</a:t>
          </a:r>
        </a:p>
      </dsp:txBody>
      <dsp:txXfrm>
        <a:off x="1834517" y="2545532"/>
        <a:ext cx="3148942" cy="1335915"/>
      </dsp:txXfrm>
    </dsp:sp>
    <dsp:sp modelId="{2184C970-ED25-4B13-9A50-16DE02E39736}">
      <dsp:nvSpPr>
        <dsp:cNvPr id="0" name=""/>
        <dsp:cNvSpPr/>
      </dsp:nvSpPr>
      <dsp:spPr>
        <a:xfrm>
          <a:off x="5532139"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6F8723-6C80-4FA8-B004-BA0C8B77AD83}">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1B49E3-3CA1-44B4-B09E-D4586A5EE8F7}">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Why?</a:t>
          </a:r>
        </a:p>
      </dsp:txBody>
      <dsp:txXfrm>
        <a:off x="7154322" y="254553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FC241-2BF7-8642-9C30-38BD4E553E73}" type="datetimeFigureOut">
              <a:rPr lang="en-US" smtClean="0"/>
              <a:t>3/7/24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818D6-A3BF-F247-9479-53C379308306}" type="slidenum">
              <a:rPr lang="en-US" smtClean="0"/>
              <a:t>‹#›</a:t>
            </a:fld>
            <a:endParaRPr lang="en-US"/>
          </a:p>
        </p:txBody>
      </p:sp>
    </p:spTree>
    <p:extLst>
      <p:ext uri="{BB962C8B-B14F-4D97-AF65-F5344CB8AC3E}">
        <p14:creationId xmlns:p14="http://schemas.microsoft.com/office/powerpoint/2010/main" val="3738659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www.wkyc.com</a:t>
            </a:r>
            <a:r>
              <a:rPr lang="en-US" dirty="0"/>
              <a:t>/article/news/local/</a:t>
            </a:r>
            <a:r>
              <a:rPr lang="en-US" dirty="0" err="1"/>
              <a:t>geauga</a:t>
            </a:r>
            <a:r>
              <a:rPr lang="en-US" dirty="0"/>
              <a:t>-county/geauga-county-church-recovers-vandalism-prepares-protesters-drag-queen-story-hour/95-601381f3-7ff5-4346-b1d9-a01011b45adc, https://</a:t>
            </a:r>
            <a:r>
              <a:rPr lang="en-US" dirty="0" err="1"/>
              <a:t>lawandcrime.com</a:t>
            </a:r>
            <a:r>
              <a:rPr lang="en-US" dirty="0"/>
              <a:t>/high-profile/white-lives-matter-racist-firebombed-church-that-hosted-drag-brunch-feds/</a:t>
            </a:r>
          </a:p>
        </p:txBody>
      </p:sp>
      <p:sp>
        <p:nvSpPr>
          <p:cNvPr id="4" name="Slide Number Placeholder 3"/>
          <p:cNvSpPr>
            <a:spLocks noGrp="1"/>
          </p:cNvSpPr>
          <p:nvPr>
            <p:ph type="sldNum" sz="quarter" idx="5"/>
          </p:nvPr>
        </p:nvSpPr>
        <p:spPr/>
        <p:txBody>
          <a:bodyPr/>
          <a:lstStyle/>
          <a:p>
            <a:fld id="{482818D6-A3BF-F247-9479-53C379308306}" type="slidenum">
              <a:rPr lang="en-US" smtClean="0"/>
              <a:t>6</a:t>
            </a:fld>
            <a:endParaRPr lang="en-US"/>
          </a:p>
        </p:txBody>
      </p:sp>
    </p:spTree>
    <p:extLst>
      <p:ext uri="{BB962C8B-B14F-4D97-AF65-F5344CB8AC3E}">
        <p14:creationId xmlns:p14="http://schemas.microsoft.com/office/powerpoint/2010/main" val="500734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www.wkyc.com</a:t>
            </a:r>
            <a:r>
              <a:rPr lang="en-US" dirty="0"/>
              <a:t>/article/news/local/</a:t>
            </a:r>
            <a:r>
              <a:rPr lang="en-US" dirty="0" err="1"/>
              <a:t>geauga</a:t>
            </a:r>
            <a:r>
              <a:rPr lang="en-US" dirty="0"/>
              <a:t>-county/geauga-county-church-recovers-vandalism-prepares-protesters-drag-queen-story-hour/95-601381f3-7ff5-4346-b1d9-a01011b45adc, https://</a:t>
            </a:r>
            <a:r>
              <a:rPr lang="en-US" dirty="0" err="1"/>
              <a:t>www.wkyc.com</a:t>
            </a:r>
            <a:r>
              <a:rPr lang="en-US" dirty="0"/>
              <a:t>/article/news/local/</a:t>
            </a:r>
            <a:r>
              <a:rPr lang="en-US" dirty="0" err="1"/>
              <a:t>geauga</a:t>
            </a:r>
            <a:r>
              <a:rPr lang="en-US" dirty="0"/>
              <a:t>-county/drag-queen-brunch-story-hour-geauga-county-church-police-urge-to-cancel-event/95-36a0ee9b-5d80-4f24-86f1-118baf99b7b8, https://</a:t>
            </a:r>
            <a:r>
              <a:rPr lang="en-US" dirty="0" err="1"/>
              <a:t>www.justice.gov</a:t>
            </a:r>
            <a:r>
              <a:rPr lang="en-US" dirty="0"/>
              <a:t>/</a:t>
            </a:r>
            <a:r>
              <a:rPr lang="en-US" dirty="0" err="1"/>
              <a:t>opa</a:t>
            </a:r>
            <a:r>
              <a:rPr lang="en-US" dirty="0"/>
              <a:t>/press-release/file/1577496/</a:t>
            </a:r>
            <a:r>
              <a:rPr lang="en-US" dirty="0" err="1"/>
              <a:t>download?utm_medium</a:t>
            </a:r>
            <a:r>
              <a:rPr lang="en-US" dirty="0"/>
              <a:t>=</a:t>
            </a:r>
            <a:r>
              <a:rPr lang="en-US" dirty="0" err="1"/>
              <a:t>email&amp;utm_source</a:t>
            </a:r>
            <a:r>
              <a:rPr lang="en-US" dirty="0"/>
              <a:t>=</a:t>
            </a:r>
            <a:r>
              <a:rPr lang="en-US" dirty="0" err="1"/>
              <a:t>govdelivery</a:t>
            </a:r>
            <a:endParaRPr lang="en-US" dirty="0"/>
          </a:p>
        </p:txBody>
      </p:sp>
      <p:sp>
        <p:nvSpPr>
          <p:cNvPr id="4" name="Slide Number Placeholder 3"/>
          <p:cNvSpPr>
            <a:spLocks noGrp="1"/>
          </p:cNvSpPr>
          <p:nvPr>
            <p:ph type="sldNum" sz="quarter" idx="5"/>
          </p:nvPr>
        </p:nvSpPr>
        <p:spPr/>
        <p:txBody>
          <a:bodyPr/>
          <a:lstStyle/>
          <a:p>
            <a:fld id="{482818D6-A3BF-F247-9479-53C379308306}" type="slidenum">
              <a:rPr lang="en-US" smtClean="0"/>
              <a:t>7</a:t>
            </a:fld>
            <a:endParaRPr lang="en-US"/>
          </a:p>
        </p:txBody>
      </p:sp>
    </p:spTree>
    <p:extLst>
      <p:ext uri="{BB962C8B-B14F-4D97-AF65-F5344CB8AC3E}">
        <p14:creationId xmlns:p14="http://schemas.microsoft.com/office/powerpoint/2010/main" val="422562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www.wkyc.com</a:t>
            </a:r>
            <a:r>
              <a:rPr lang="en-US" dirty="0"/>
              <a:t>/article/news/local/</a:t>
            </a:r>
            <a:r>
              <a:rPr lang="en-US" dirty="0" err="1"/>
              <a:t>geauga</a:t>
            </a:r>
            <a:r>
              <a:rPr lang="en-US" dirty="0"/>
              <a:t>-county/geauga-county-church-recovers-vandalism-prepares-protesters-drag-queen-story-hour/95-601381f3-7ff5-4346-b1d9-a01011b45adc, https://</a:t>
            </a:r>
            <a:r>
              <a:rPr lang="en-US" dirty="0" err="1"/>
              <a:t>www.wkyc.com</a:t>
            </a:r>
            <a:r>
              <a:rPr lang="en-US" dirty="0"/>
              <a:t>/article/news/local/</a:t>
            </a:r>
            <a:r>
              <a:rPr lang="en-US" dirty="0" err="1"/>
              <a:t>geauga</a:t>
            </a:r>
            <a:r>
              <a:rPr lang="en-US" dirty="0"/>
              <a:t>-county/drag-queen-brunch-story-hour-geauga-county-church-police-urge-to-cancel-event/95-36a0ee9b-5d80-4f24-86f1-118baf99b7b8, https://</a:t>
            </a:r>
            <a:r>
              <a:rPr lang="en-US" dirty="0" err="1"/>
              <a:t>www.justice.gov</a:t>
            </a:r>
            <a:r>
              <a:rPr lang="en-US" dirty="0"/>
              <a:t>/</a:t>
            </a:r>
            <a:r>
              <a:rPr lang="en-US" dirty="0" err="1"/>
              <a:t>opa</a:t>
            </a:r>
            <a:r>
              <a:rPr lang="en-US" dirty="0"/>
              <a:t>/press-release/file/1577496/</a:t>
            </a:r>
            <a:r>
              <a:rPr lang="en-US" dirty="0" err="1"/>
              <a:t>download?utm_medium</a:t>
            </a:r>
            <a:r>
              <a:rPr lang="en-US" dirty="0"/>
              <a:t>=</a:t>
            </a:r>
            <a:r>
              <a:rPr lang="en-US" dirty="0" err="1"/>
              <a:t>email&amp;utm_source</a:t>
            </a:r>
            <a:r>
              <a:rPr lang="en-US" dirty="0"/>
              <a:t>=</a:t>
            </a:r>
            <a:r>
              <a:rPr lang="en-US" dirty="0" err="1"/>
              <a:t>govdelivery</a:t>
            </a:r>
            <a:r>
              <a:rPr lang="en-US" dirty="0"/>
              <a:t>, </a:t>
            </a:r>
            <a:r>
              <a:rPr lang="en-US" sz="1200" i="0" dirty="0">
                <a:effectLst/>
                <a:latin typeface="Arial" panose="020B0604020202020204" pitchFamily="34" charset="0"/>
                <a:cs typeface="Arial" panose="020B0604020202020204" pitchFamily="34" charset="0"/>
              </a:rPr>
              <a:t>https://</a:t>
            </a:r>
            <a:r>
              <a:rPr lang="en-US" sz="1200" i="0" dirty="0" err="1">
                <a:effectLst/>
                <a:latin typeface="Arial" panose="020B0604020202020204" pitchFamily="34" charset="0"/>
                <a:cs typeface="Arial" panose="020B0604020202020204" pitchFamily="34" charset="0"/>
              </a:rPr>
              <a:t>mobile.twitter.com</a:t>
            </a:r>
            <a:r>
              <a:rPr lang="en-US" sz="1200" i="0" dirty="0">
                <a:effectLst/>
                <a:latin typeface="Arial" panose="020B0604020202020204" pitchFamily="34" charset="0"/>
                <a:cs typeface="Arial" panose="020B0604020202020204" pitchFamily="34" charset="0"/>
              </a:rPr>
              <a:t>/</a:t>
            </a:r>
            <a:r>
              <a:rPr lang="en-US" sz="1200" i="0" dirty="0" err="1">
                <a:effectLst/>
                <a:latin typeface="Arial" panose="020B0604020202020204" pitchFamily="34" charset="0"/>
                <a:cs typeface="Arial" panose="020B0604020202020204" pitchFamily="34" charset="0"/>
              </a:rPr>
              <a:t>ComradeOhio</a:t>
            </a:r>
            <a:r>
              <a:rPr lang="en-US" sz="1200" i="0" dirty="0">
                <a:effectLst/>
                <a:latin typeface="Arial" panose="020B0604020202020204" pitchFamily="34" charset="0"/>
                <a:cs typeface="Arial" panose="020B0604020202020204" pitchFamily="34" charset="0"/>
              </a:rPr>
              <a:t>/status/1641959911100694529</a:t>
            </a:r>
            <a:endParaRPr lang="en-US" sz="1000" dirty="0"/>
          </a:p>
          <a:p>
            <a:endParaRPr lang="en-US" dirty="0"/>
          </a:p>
        </p:txBody>
      </p:sp>
      <p:sp>
        <p:nvSpPr>
          <p:cNvPr id="4" name="Slide Number Placeholder 3"/>
          <p:cNvSpPr>
            <a:spLocks noGrp="1"/>
          </p:cNvSpPr>
          <p:nvPr>
            <p:ph type="sldNum" sz="quarter" idx="5"/>
          </p:nvPr>
        </p:nvSpPr>
        <p:spPr/>
        <p:txBody>
          <a:bodyPr/>
          <a:lstStyle/>
          <a:p>
            <a:fld id="{482818D6-A3BF-F247-9479-53C379308306}" type="slidenum">
              <a:rPr lang="en-US" smtClean="0"/>
              <a:t>8</a:t>
            </a:fld>
            <a:endParaRPr lang="en-US"/>
          </a:p>
        </p:txBody>
      </p:sp>
    </p:spTree>
    <p:extLst>
      <p:ext uri="{BB962C8B-B14F-4D97-AF65-F5344CB8AC3E}">
        <p14:creationId xmlns:p14="http://schemas.microsoft.com/office/powerpoint/2010/main" val="475229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www.foxnews.com</a:t>
            </a:r>
            <a:r>
              <a:rPr lang="en-US" dirty="0"/>
              <a:t>/us/ohio-man-attempted-burn-down-church-hosted-drag-queen-story-hour-fbi</a:t>
            </a:r>
          </a:p>
        </p:txBody>
      </p:sp>
      <p:sp>
        <p:nvSpPr>
          <p:cNvPr id="4" name="Slide Number Placeholder 3"/>
          <p:cNvSpPr>
            <a:spLocks noGrp="1"/>
          </p:cNvSpPr>
          <p:nvPr>
            <p:ph type="sldNum" sz="quarter" idx="5"/>
          </p:nvPr>
        </p:nvSpPr>
        <p:spPr/>
        <p:txBody>
          <a:bodyPr/>
          <a:lstStyle/>
          <a:p>
            <a:fld id="{482818D6-A3BF-F247-9479-53C379308306}" type="slidenum">
              <a:rPr lang="en-US" smtClean="0"/>
              <a:t>9</a:t>
            </a:fld>
            <a:endParaRPr lang="en-US"/>
          </a:p>
        </p:txBody>
      </p:sp>
    </p:spTree>
    <p:extLst>
      <p:ext uri="{BB962C8B-B14F-4D97-AF65-F5344CB8AC3E}">
        <p14:creationId xmlns:p14="http://schemas.microsoft.com/office/powerpoint/2010/main" val="2921647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www.wkyc.com</a:t>
            </a:r>
            <a:r>
              <a:rPr lang="en-US" dirty="0"/>
              <a:t>/article/news/local/</a:t>
            </a:r>
            <a:r>
              <a:rPr lang="en-US" dirty="0" err="1"/>
              <a:t>geauga</a:t>
            </a:r>
            <a:r>
              <a:rPr lang="en-US" dirty="0"/>
              <a:t>-county/geauga-county-church-recovers-vandalism-prepares-protesters-drag-queen-story-hour/95-601381f3-7ff5-4346-b1d9-a01011b45adc, https://</a:t>
            </a:r>
            <a:r>
              <a:rPr lang="en-US" dirty="0" err="1"/>
              <a:t>www.wkyc.com</a:t>
            </a:r>
            <a:r>
              <a:rPr lang="en-US" dirty="0"/>
              <a:t>/article/news/local/</a:t>
            </a:r>
            <a:r>
              <a:rPr lang="en-US" dirty="0" err="1"/>
              <a:t>geauga</a:t>
            </a:r>
            <a:r>
              <a:rPr lang="en-US" dirty="0"/>
              <a:t>-county/drag-queen-brunch-story-hour-geauga-county-church-police-urge-to-cancel-event/95-36a0ee9b-5d80-4f24-86f1-118baf99b7b8</a:t>
            </a:r>
          </a:p>
        </p:txBody>
      </p:sp>
      <p:sp>
        <p:nvSpPr>
          <p:cNvPr id="4" name="Slide Number Placeholder 3"/>
          <p:cNvSpPr>
            <a:spLocks noGrp="1"/>
          </p:cNvSpPr>
          <p:nvPr>
            <p:ph type="sldNum" sz="quarter" idx="5"/>
          </p:nvPr>
        </p:nvSpPr>
        <p:spPr/>
        <p:txBody>
          <a:bodyPr/>
          <a:lstStyle/>
          <a:p>
            <a:fld id="{482818D6-A3BF-F247-9479-53C379308306}" type="slidenum">
              <a:rPr lang="en-US" smtClean="0"/>
              <a:t>10</a:t>
            </a:fld>
            <a:endParaRPr lang="en-US"/>
          </a:p>
        </p:txBody>
      </p:sp>
    </p:spTree>
    <p:extLst>
      <p:ext uri="{BB962C8B-B14F-4D97-AF65-F5344CB8AC3E}">
        <p14:creationId xmlns:p14="http://schemas.microsoft.com/office/powerpoint/2010/main" val="1674119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www.splcenter.org</a:t>
            </a:r>
            <a:r>
              <a:rPr lang="en-US" dirty="0"/>
              <a:t>/hate-map</a:t>
            </a:r>
          </a:p>
        </p:txBody>
      </p:sp>
      <p:sp>
        <p:nvSpPr>
          <p:cNvPr id="4" name="Slide Number Placeholder 3"/>
          <p:cNvSpPr>
            <a:spLocks noGrp="1"/>
          </p:cNvSpPr>
          <p:nvPr>
            <p:ph type="sldNum" sz="quarter" idx="5"/>
          </p:nvPr>
        </p:nvSpPr>
        <p:spPr/>
        <p:txBody>
          <a:bodyPr/>
          <a:lstStyle/>
          <a:p>
            <a:fld id="{482818D6-A3BF-F247-9479-53C379308306}" type="slidenum">
              <a:rPr lang="en-US" smtClean="0"/>
              <a:t>13</a:t>
            </a:fld>
            <a:endParaRPr lang="en-US"/>
          </a:p>
        </p:txBody>
      </p:sp>
    </p:spTree>
    <p:extLst>
      <p:ext uri="{BB962C8B-B14F-4D97-AF65-F5344CB8AC3E}">
        <p14:creationId xmlns:p14="http://schemas.microsoft.com/office/powerpoint/2010/main" val="121643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www.adl.org</a:t>
            </a:r>
            <a:r>
              <a:rPr lang="en-US" dirty="0"/>
              <a:t>/resources/tools-to-track-hate/</a:t>
            </a:r>
            <a:r>
              <a:rPr lang="en-US" dirty="0" err="1"/>
              <a:t>heat-map?gclid</a:t>
            </a:r>
            <a:r>
              <a:rPr lang="en-US" dirty="0"/>
              <a:t>=EAIaIQobChMI_uHbrN-W_gIVwO_jBx0Tug49EAAYASABEgJvc_D_BwE</a:t>
            </a:r>
          </a:p>
        </p:txBody>
      </p:sp>
      <p:sp>
        <p:nvSpPr>
          <p:cNvPr id="4" name="Slide Number Placeholder 3"/>
          <p:cNvSpPr>
            <a:spLocks noGrp="1"/>
          </p:cNvSpPr>
          <p:nvPr>
            <p:ph type="sldNum" sz="quarter" idx="5"/>
          </p:nvPr>
        </p:nvSpPr>
        <p:spPr/>
        <p:txBody>
          <a:bodyPr/>
          <a:lstStyle/>
          <a:p>
            <a:fld id="{482818D6-A3BF-F247-9479-53C379308306}" type="slidenum">
              <a:rPr lang="en-US" smtClean="0"/>
              <a:t>15</a:t>
            </a:fld>
            <a:endParaRPr lang="en-US"/>
          </a:p>
        </p:txBody>
      </p:sp>
    </p:spTree>
    <p:extLst>
      <p:ext uri="{BB962C8B-B14F-4D97-AF65-F5344CB8AC3E}">
        <p14:creationId xmlns:p14="http://schemas.microsoft.com/office/powerpoint/2010/main" val="3665661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36C6-3A06-5F11-B4E3-8F7DE53DC3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8A9C64-D0A0-0172-2497-F06CBE77BF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C6E265-D1BA-1965-4B42-7E4D1848308A}"/>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14AA1586-DD43-2829-A48E-3172DCC746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F98B7E-B810-E81F-F666-21E625132EE9}"/>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32956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E5BB8-D29F-0034-C8DE-2484A32BE3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60A36D-3DA4-7125-B6B8-57B494620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3F38F1-6721-4BD3-2811-3CDDF6E8F51D}"/>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349CB239-79A5-EDAC-E84B-F7D0C00E1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50E89-986E-9C4F-40C7-273413D0F3CA}"/>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737889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5CB6-3A01-06DC-640D-769AA7F423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5135DB-A3C7-B22C-797B-6B62A28002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09CA7B-3649-F8F1-F746-D32C70A5918C}"/>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B164EA57-1FFF-8D8B-6C0B-E860CE9F0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C656F-7856-69D2-EE40-30E3D6C69A8F}"/>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1439988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1A9F3-1B5C-4B14-97C4-CA02ECDF2E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255DEB-F24F-8F8D-37B7-F2A0460390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30E730-9FBC-4470-1B87-FF20FB0690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8E3040-D46D-4852-B676-E7C59F3C9AA4}"/>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6" name="Footer Placeholder 5">
            <a:extLst>
              <a:ext uri="{FF2B5EF4-FFF2-40B4-BE49-F238E27FC236}">
                <a16:creationId xmlns:a16="http://schemas.microsoft.com/office/drawing/2014/main" id="{9CF4B5FD-D54C-554F-9430-93E2A65723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EDA6DA-8F78-BA72-8E47-2401050B69E5}"/>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108567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1E24-F238-C524-4AE6-7FDCF0DB95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8134FE-9E45-5057-5DDD-D1EEB58B0F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1BA6AC-30C5-413B-1F3C-A62C14FA33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59CB3F-2C92-556B-3984-90701031C0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4F112D-FB4C-7160-61B8-9A37C06295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76404C-5394-F4FE-0325-09F6A89CADF8}"/>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8" name="Footer Placeholder 7">
            <a:extLst>
              <a:ext uri="{FF2B5EF4-FFF2-40B4-BE49-F238E27FC236}">
                <a16:creationId xmlns:a16="http://schemas.microsoft.com/office/drawing/2014/main" id="{50028E4C-DECB-D5B3-2D7F-BA0540C36C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54CFB8-D6AB-24CD-E00A-361E8A7E8830}"/>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285127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EC173-22A5-8F69-4A2A-B2A29FBA15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CFC546-AA57-A2C0-6D74-E11EB3601F46}"/>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4" name="Footer Placeholder 3">
            <a:extLst>
              <a:ext uri="{FF2B5EF4-FFF2-40B4-BE49-F238E27FC236}">
                <a16:creationId xmlns:a16="http://schemas.microsoft.com/office/drawing/2014/main" id="{28B41FC4-A140-62A4-95C1-88DEAA9EA0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E06140-3194-C20D-3378-A858337A208B}"/>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17004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DA38E9-E9B0-2DD7-F9C7-D026250137E2}"/>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3" name="Footer Placeholder 2">
            <a:extLst>
              <a:ext uri="{FF2B5EF4-FFF2-40B4-BE49-F238E27FC236}">
                <a16:creationId xmlns:a16="http://schemas.microsoft.com/office/drawing/2014/main" id="{54B90F40-457E-17D6-52D3-3DD6E72278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F9D434-C736-C3CF-6CD4-4C32597EB8AB}"/>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88541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97E1-A1C9-9FC5-1747-33F0B436D3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B02889-D425-D5F4-940A-0FCF749B57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4845BC-DBE3-3184-7602-96B09BA70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BE6EAF-F782-08B5-69BF-EE21090113FF}"/>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6" name="Footer Placeholder 5">
            <a:extLst>
              <a:ext uri="{FF2B5EF4-FFF2-40B4-BE49-F238E27FC236}">
                <a16:creationId xmlns:a16="http://schemas.microsoft.com/office/drawing/2014/main" id="{6D7F3D02-36F4-C997-E601-A30E83CFFD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810B63-8626-93A3-586F-6C0C92237DF7}"/>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49090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E08E6-A851-1989-40DC-4549EC12F1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538A6C-80FC-2E9E-9881-36195707D7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778826-6367-DE88-9D56-9CA7A70028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61526F-BACD-DE5D-C26C-2B5E5A3528BE}"/>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6" name="Footer Placeholder 5">
            <a:extLst>
              <a:ext uri="{FF2B5EF4-FFF2-40B4-BE49-F238E27FC236}">
                <a16:creationId xmlns:a16="http://schemas.microsoft.com/office/drawing/2014/main" id="{CEF438F9-D1A2-2F06-5F39-E20430C165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13BF6D-0086-2590-9826-10846E53A63D}"/>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1586056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8738A-8FE2-FE64-0A60-D2AD7855CF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AE3130-E291-4789-2218-2175ACD289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AB83D2-1910-FB4C-FDB0-F2CB8788CC47}"/>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2404E59E-50B2-1860-1E69-DFE0C4B53C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CD8048-7D00-B2AB-5FC8-BE1648EA397D}"/>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370664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86C11F-753E-BE27-6A9C-0CBD2FB60B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B0A493-EB35-DAB6-E18D-1E936B46CE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C2AE37-A256-AC1F-6806-D70656A436EF}"/>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7CE45E57-E826-AEA2-539A-7619F8BDF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23FFC-C129-AF0A-1846-5D4D6B68D189}"/>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534072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71C69E-6BFB-864A-4E6C-00498BAC04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374A0E-0263-DC98-4C3C-40358959FD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9FEC84-D354-0091-07A4-BFEFEEB46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7695A093-68EB-7AAA-E749-846F4C134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663CE5-BF70-D60E-CE59-EBF5B9DAFF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F34F85-77ED-554C-87F5-89D261312516}" type="slidenum">
              <a:rPr lang="en-US" smtClean="0"/>
              <a:t>‹#›</a:t>
            </a:fld>
            <a:endParaRPr lang="en-US"/>
          </a:p>
        </p:txBody>
      </p:sp>
    </p:spTree>
    <p:extLst>
      <p:ext uri="{BB962C8B-B14F-4D97-AF65-F5344CB8AC3E}">
        <p14:creationId xmlns:p14="http://schemas.microsoft.com/office/powerpoint/2010/main" val="1953492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s://www.foxnews.com/category/tech/topics/fbi"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png"/><Relationship Id="rId4" Type="http://schemas.openxmlformats.org/officeDocument/2006/relationships/hyperlink" Target="https://www.fbi.gov/investigate/terrorism/joint-terrorism-task-forc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hyperlink" Target="https://www.splcenter.org/hate-map"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adl.org/resources/tools-to-track-hate/heat-map?gclid=EAIaIQobChMI_uHbrN-W_gIVwO_jBx0Tug49EAAYASABEgJvc_D_Bw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icsve.org/news/icsve-events/" TargetMode="External"/><Relationship Id="rId2" Type="http://schemas.openxmlformats.org/officeDocument/2006/relationships/hyperlink" Target="mailto:Anne.Speckhard@ICSVE.org"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medium confidence">
            <a:extLst>
              <a:ext uri="{FF2B5EF4-FFF2-40B4-BE49-F238E27FC236}">
                <a16:creationId xmlns:a16="http://schemas.microsoft.com/office/drawing/2014/main" id="{2ABC3C03-43E5-9DED-A388-606662091A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9303" y="1223792"/>
            <a:ext cx="9613397" cy="2004282"/>
          </a:xfrm>
          <a:prstGeom prst="rect">
            <a:avLst/>
          </a:prstGeom>
        </p:spPr>
      </p:pic>
      <p:sp>
        <p:nvSpPr>
          <p:cNvPr id="30" name="Right Triangle 2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6B3932-0EA8-2EE1-D14D-4F46C5BE47B2}"/>
              </a:ext>
            </a:extLst>
          </p:cNvPr>
          <p:cNvSpPr>
            <a:spLocks noGrp="1"/>
          </p:cNvSpPr>
          <p:nvPr>
            <p:ph type="ctrTitle"/>
          </p:nvPr>
        </p:nvSpPr>
        <p:spPr>
          <a:xfrm>
            <a:off x="1289304" y="3429000"/>
            <a:ext cx="8921672" cy="1713305"/>
          </a:xfrm>
        </p:spPr>
        <p:txBody>
          <a:bodyPr anchor="b">
            <a:normAutofit/>
          </a:bodyPr>
          <a:lstStyle/>
          <a:p>
            <a:pPr algn="l"/>
            <a:r>
              <a:rPr lang="en-US" sz="4400" b="1">
                <a:latin typeface="Arial" panose="020B0604020202020204" pitchFamily="34" charset="0"/>
                <a:cs typeface="Arial" panose="020B0604020202020204" pitchFamily="34" charset="0"/>
              </a:rPr>
              <a:t>What to Do About Extremism When It Takes Root</a:t>
            </a:r>
          </a:p>
        </p:txBody>
      </p:sp>
      <p:sp>
        <p:nvSpPr>
          <p:cNvPr id="3" name="Subtitle 2">
            <a:extLst>
              <a:ext uri="{FF2B5EF4-FFF2-40B4-BE49-F238E27FC236}">
                <a16:creationId xmlns:a16="http://schemas.microsoft.com/office/drawing/2014/main" id="{F3792C28-3B65-529D-3AF8-BCB82EFD9463}"/>
              </a:ext>
            </a:extLst>
          </p:cNvPr>
          <p:cNvSpPr>
            <a:spLocks noGrp="1"/>
          </p:cNvSpPr>
          <p:nvPr>
            <p:ph type="subTitle" idx="1"/>
          </p:nvPr>
        </p:nvSpPr>
        <p:spPr>
          <a:xfrm>
            <a:off x="1289303" y="5142305"/>
            <a:ext cx="7321298" cy="753165"/>
          </a:xfrm>
        </p:spPr>
        <p:txBody>
          <a:bodyPr anchor="t">
            <a:normAutofit/>
          </a:bodyPr>
          <a:lstStyle/>
          <a:p>
            <a:pPr algn="l"/>
            <a:r>
              <a:rPr lang="en-US" sz="1700" b="1">
                <a:latin typeface="Arial" panose="020B0604020202020204" pitchFamily="34" charset="0"/>
                <a:cs typeface="Arial" panose="020B0604020202020204" pitchFamily="34" charset="0"/>
              </a:rPr>
              <a:t>Anne Speckhard, Ph.D.</a:t>
            </a:r>
          </a:p>
          <a:p>
            <a:pPr algn="l"/>
            <a:r>
              <a:rPr lang="en-US" sz="1700" b="1">
                <a:latin typeface="Arial" panose="020B0604020202020204" pitchFamily="34" charset="0"/>
                <a:cs typeface="Arial" panose="020B0604020202020204" pitchFamily="34" charset="0"/>
              </a:rPr>
              <a:t>Director, International Center for the Study of Violent Extremism</a:t>
            </a:r>
          </a:p>
        </p:txBody>
      </p:sp>
      <p:pic>
        <p:nvPicPr>
          <p:cNvPr id="6" name="Picture 5" descr="A person speaking into a microphone&#10;&#10;Description automatically generated">
            <a:extLst>
              <a:ext uri="{FF2B5EF4-FFF2-40B4-BE49-F238E27FC236}">
                <a16:creationId xmlns:a16="http://schemas.microsoft.com/office/drawing/2014/main" id="{3626EBBF-C4AF-D076-533F-1A74953E902D}"/>
              </a:ext>
            </a:extLst>
          </p:cNvPr>
          <p:cNvPicPr>
            <a:picLocks noChangeAspect="1"/>
          </p:cNvPicPr>
          <p:nvPr/>
        </p:nvPicPr>
        <p:blipFill>
          <a:blip r:embed="rId3"/>
          <a:stretch>
            <a:fillRect/>
          </a:stretch>
        </p:blipFill>
        <p:spPr>
          <a:xfrm>
            <a:off x="9258130" y="4475043"/>
            <a:ext cx="2449564" cy="1849248"/>
          </a:xfrm>
          <a:prstGeom prst="rect">
            <a:avLst/>
          </a:prstGeom>
        </p:spPr>
      </p:pic>
    </p:spTree>
    <p:extLst>
      <p:ext uri="{BB962C8B-B14F-4D97-AF65-F5344CB8AC3E}">
        <p14:creationId xmlns:p14="http://schemas.microsoft.com/office/powerpoint/2010/main" val="803882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A268-190F-F6E6-505D-04062C90633D}"/>
              </a:ext>
            </a:extLst>
          </p:cNvPr>
          <p:cNvSpPr>
            <a:spLocks noGrp="1"/>
          </p:cNvSpPr>
          <p:nvPr>
            <p:ph type="title"/>
          </p:nvPr>
        </p:nvSpPr>
        <p:spPr>
          <a:xfrm>
            <a:off x="244699" y="425004"/>
            <a:ext cx="6387921" cy="1667226"/>
          </a:xfrm>
        </p:spPr>
        <p:txBody>
          <a:bodyPr anchor="b">
            <a:normAutofit fontScale="90000"/>
          </a:bodyPr>
          <a:lstStyle/>
          <a:p>
            <a:r>
              <a:rPr lang="en-US" sz="3700" b="1" dirty="0">
                <a:latin typeface="Arial" panose="020B0604020202020204" pitchFamily="34" charset="0"/>
                <a:cs typeface="Arial" panose="020B0604020202020204" pitchFamily="34" charset="0"/>
              </a:rPr>
              <a:t>Police Responses to Terrorism and Violent Extremism ICSVE Training Outline</a:t>
            </a:r>
          </a:p>
        </p:txBody>
      </p:sp>
      <p:sp>
        <p:nvSpPr>
          <p:cNvPr id="3" name="Content Placeholder 2">
            <a:extLst>
              <a:ext uri="{FF2B5EF4-FFF2-40B4-BE49-F238E27FC236}">
                <a16:creationId xmlns:a16="http://schemas.microsoft.com/office/drawing/2014/main" id="{495902EC-8741-18A3-4ACE-9EE8E151EEC5}"/>
              </a:ext>
            </a:extLst>
          </p:cNvPr>
          <p:cNvSpPr>
            <a:spLocks noGrp="1"/>
          </p:cNvSpPr>
          <p:nvPr>
            <p:ph idx="1"/>
          </p:nvPr>
        </p:nvSpPr>
        <p:spPr>
          <a:xfrm>
            <a:off x="244699" y="2508105"/>
            <a:ext cx="6220495" cy="3632493"/>
          </a:xfrm>
        </p:spPr>
        <p:txBody>
          <a:bodyPr anchor="ctr">
            <a:normAutofit lnSpcReduction="10000"/>
          </a:bodyPr>
          <a:lstStyle/>
          <a:p>
            <a:r>
              <a:rPr lang="en-US" sz="2000" b="1" dirty="0"/>
              <a:t>Monday: Understanding Ideologies and Groups: Focus on Domestic Groups</a:t>
            </a:r>
            <a:endParaRPr lang="en-US" sz="2000" dirty="0"/>
          </a:p>
          <a:p>
            <a:r>
              <a:rPr lang="en-US" sz="2000" b="1" dirty="0"/>
              <a:t>Tuesday: Understanding Ideologies and Groups: Focus on International Groups</a:t>
            </a:r>
            <a:endParaRPr lang="en-US" sz="2000" dirty="0"/>
          </a:p>
          <a:p>
            <a:r>
              <a:rPr lang="en-US" sz="2000" b="1" dirty="0"/>
              <a:t>Wednesday: How Extremists Enter Communities: Matching Vulnerabilities and</a:t>
            </a:r>
            <a:r>
              <a:rPr lang="en-US" sz="2000" dirty="0"/>
              <a:t> </a:t>
            </a:r>
            <a:r>
              <a:rPr lang="en-US" sz="2000" b="1" dirty="0"/>
              <a:t>Motivations with Extremism</a:t>
            </a:r>
            <a:endParaRPr lang="en-US" sz="2000" dirty="0"/>
          </a:p>
          <a:p>
            <a:r>
              <a:rPr lang="en-US" sz="2000" b="1" dirty="0"/>
              <a:t>Thursday:</a:t>
            </a:r>
            <a:r>
              <a:rPr lang="en-US" sz="2000" dirty="0"/>
              <a:t> </a:t>
            </a:r>
            <a:r>
              <a:rPr lang="en-US" sz="2000" b="1" dirty="0"/>
              <a:t>What to Do About Extremism When It Takes Root &amp; Creating a</a:t>
            </a:r>
            <a:r>
              <a:rPr lang="en-US" sz="2000" dirty="0"/>
              <a:t> </a:t>
            </a:r>
            <a:r>
              <a:rPr lang="en-US" sz="2000" b="1" dirty="0"/>
              <a:t>Whole-of-Society, Public Health Systems-Based Response</a:t>
            </a:r>
            <a:endParaRPr lang="en-US" sz="2000" dirty="0"/>
          </a:p>
          <a:p>
            <a:r>
              <a:rPr lang="en-US" sz="2000" b="1" dirty="0"/>
              <a:t>Friday:</a:t>
            </a:r>
            <a:r>
              <a:rPr lang="en-US" sz="2000" dirty="0"/>
              <a:t> </a:t>
            </a:r>
            <a:r>
              <a:rPr lang="en-US" sz="2000" b="1" dirty="0"/>
              <a:t>Extremist Recruitment and Infiltration Practices in Law Enforcement</a:t>
            </a:r>
            <a:endParaRPr lang="en-US" sz="2000" dirty="0"/>
          </a:p>
          <a:p>
            <a:endParaRPr lang="en-US" sz="2000" dirty="0">
              <a:effectLst/>
              <a:latin typeface="CIDFont+F4"/>
            </a:endParaRPr>
          </a:p>
        </p:txBody>
      </p:sp>
      <p:pic>
        <p:nvPicPr>
          <p:cNvPr id="2052" name="Picture 4">
            <a:extLst>
              <a:ext uri="{FF2B5EF4-FFF2-40B4-BE49-F238E27FC236}">
                <a16:creationId xmlns:a16="http://schemas.microsoft.com/office/drawing/2014/main" id="{21ACF2F1-E9DE-8AE8-97C0-F0F07832E3C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90249" y="2092230"/>
            <a:ext cx="4301955" cy="25811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with medium confidence">
            <a:extLst>
              <a:ext uri="{FF2B5EF4-FFF2-40B4-BE49-F238E27FC236}">
                <a16:creationId xmlns:a16="http://schemas.microsoft.com/office/drawing/2014/main" id="{DA979DCF-EB66-D79A-5582-F19CF3733E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3084" y="4936154"/>
            <a:ext cx="4389120" cy="915080"/>
          </a:xfrm>
          <a:prstGeom prst="rect">
            <a:avLst/>
          </a:prstGeom>
        </p:spPr>
      </p:pic>
    </p:spTree>
    <p:extLst>
      <p:ext uri="{BB962C8B-B14F-4D97-AF65-F5344CB8AC3E}">
        <p14:creationId xmlns:p14="http://schemas.microsoft.com/office/powerpoint/2010/main" val="2706198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BD0C6-9A53-6AC9-ED3A-1D80D2462BE2}"/>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b="1" kern="1200" dirty="0">
                <a:solidFill>
                  <a:schemeClr val="tx1"/>
                </a:solidFill>
                <a:latin typeface="Arial" panose="020B0604020202020204" pitchFamily="34" charset="0"/>
                <a:cs typeface="Arial" panose="020B0604020202020204" pitchFamily="34" charset="0"/>
              </a:rPr>
              <a:t>Pre-Quiz</a:t>
            </a:r>
          </a:p>
        </p:txBody>
      </p:sp>
      <p:pic>
        <p:nvPicPr>
          <p:cNvPr id="7" name="Picture 6" descr="Logo&#10;&#10;Description automatically generated with medium confidence">
            <a:extLst>
              <a:ext uri="{FF2B5EF4-FFF2-40B4-BE49-F238E27FC236}">
                <a16:creationId xmlns:a16="http://schemas.microsoft.com/office/drawing/2014/main" id="{A59D3850-9488-4AD1-67B7-547D9D32EC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2492" y="2822527"/>
            <a:ext cx="5536001" cy="1154192"/>
          </a:xfrm>
          <a:prstGeom prst="rect">
            <a:avLst/>
          </a:prstGeom>
        </p:spPr>
      </p:pic>
    </p:spTree>
    <p:extLst>
      <p:ext uri="{BB962C8B-B14F-4D97-AF65-F5344CB8AC3E}">
        <p14:creationId xmlns:p14="http://schemas.microsoft.com/office/powerpoint/2010/main" val="2994236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B9A1D9BC-1455-4308-9ABD-A3F8EDB67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6068" y="320442"/>
            <a:ext cx="6572492" cy="6212748"/>
          </a:xfrm>
          <a:custGeom>
            <a:avLst/>
            <a:gdLst>
              <a:gd name="connsiteX0" fmla="*/ 0 w 6572492"/>
              <a:gd name="connsiteY0" fmla="*/ 0 h 6212748"/>
              <a:gd name="connsiteX1" fmla="*/ 2248593 w 6572492"/>
              <a:gd name="connsiteY1" fmla="*/ 0 h 6212748"/>
              <a:gd name="connsiteX2" fmla="*/ 2694770 w 6572492"/>
              <a:gd name="connsiteY2" fmla="*/ 0 h 6212748"/>
              <a:gd name="connsiteX3" fmla="*/ 2991094 w 6572492"/>
              <a:gd name="connsiteY3" fmla="*/ 0 h 6212748"/>
              <a:gd name="connsiteX4" fmla="*/ 6572492 w 6572492"/>
              <a:gd name="connsiteY4" fmla="*/ 0 h 6212748"/>
              <a:gd name="connsiteX5" fmla="*/ 6572492 w 6572492"/>
              <a:gd name="connsiteY5" fmla="*/ 2864954 h 6212748"/>
              <a:gd name="connsiteX6" fmla="*/ 3129047 w 6572492"/>
              <a:gd name="connsiteY6" fmla="*/ 6212748 h 6212748"/>
              <a:gd name="connsiteX7" fmla="*/ 2694770 w 6572492"/>
              <a:gd name="connsiteY7" fmla="*/ 6212748 h 6212748"/>
              <a:gd name="connsiteX8" fmla="*/ 2248593 w 6572492"/>
              <a:gd name="connsiteY8" fmla="*/ 6212748 h 6212748"/>
              <a:gd name="connsiteX9" fmla="*/ 0 w 6572492"/>
              <a:gd name="connsiteY9"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72492" h="6212748">
                <a:moveTo>
                  <a:pt x="0" y="0"/>
                </a:moveTo>
                <a:lnTo>
                  <a:pt x="2248593" y="0"/>
                </a:lnTo>
                <a:lnTo>
                  <a:pt x="2694770" y="0"/>
                </a:lnTo>
                <a:lnTo>
                  <a:pt x="2991094" y="0"/>
                </a:lnTo>
                <a:lnTo>
                  <a:pt x="6572492" y="0"/>
                </a:lnTo>
                <a:lnTo>
                  <a:pt x="6572492" y="2864954"/>
                </a:lnTo>
                <a:lnTo>
                  <a:pt x="3129047" y="6212748"/>
                </a:lnTo>
                <a:lnTo>
                  <a:pt x="2694770" y="6212748"/>
                </a:lnTo>
                <a:lnTo>
                  <a:pt x="2248593"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Right Triangle 25">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4A62647B-1222-407C-8740-5A497612B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09FA3B-319D-CCDA-7BBC-64CF0CE8A1D5}"/>
              </a:ext>
            </a:extLst>
          </p:cNvPr>
          <p:cNvSpPr>
            <a:spLocks noGrp="1"/>
          </p:cNvSpPr>
          <p:nvPr>
            <p:ph type="title"/>
          </p:nvPr>
        </p:nvSpPr>
        <p:spPr>
          <a:xfrm>
            <a:off x="5775961" y="962526"/>
            <a:ext cx="5384800" cy="3919440"/>
          </a:xfrm>
        </p:spPr>
        <p:txBody>
          <a:bodyPr vert="horz" lIns="91440" tIns="45720" rIns="91440" bIns="45720" rtlCol="0" anchor="b">
            <a:normAutofit fontScale="90000"/>
          </a:bodyPr>
          <a:lstStyle/>
          <a:p>
            <a:r>
              <a:rPr lang="en-US" sz="4500" b="1" dirty="0">
                <a:latin typeface="Arial" panose="020B0604020202020204" pitchFamily="34" charset="0"/>
                <a:cs typeface="Arial" panose="020B0604020202020204" pitchFamily="34" charset="0"/>
              </a:rPr>
              <a:t>Let’s talk Interagency Coordination as it is Crucial to Knowing What May be Coming Your Way</a:t>
            </a:r>
          </a:p>
        </p:txBody>
      </p:sp>
      <p:pic>
        <p:nvPicPr>
          <p:cNvPr id="6" name="Picture 5" descr="Logo&#10;&#10;Description automatically generated with medium confidence">
            <a:extLst>
              <a:ext uri="{FF2B5EF4-FFF2-40B4-BE49-F238E27FC236}">
                <a16:creationId xmlns:a16="http://schemas.microsoft.com/office/drawing/2014/main" id="{C61724AA-F72E-FD70-7D2A-A0D75115F2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6558" y="1897146"/>
            <a:ext cx="3510140" cy="731823"/>
          </a:xfrm>
          <a:prstGeom prst="rect">
            <a:avLst/>
          </a:prstGeom>
        </p:spPr>
      </p:pic>
      <p:pic>
        <p:nvPicPr>
          <p:cNvPr id="4" name="Picture 3" descr="Colourful pins connected with a thread">
            <a:extLst>
              <a:ext uri="{FF2B5EF4-FFF2-40B4-BE49-F238E27FC236}">
                <a16:creationId xmlns:a16="http://schemas.microsoft.com/office/drawing/2014/main" id="{E2803B2B-951B-A7BC-EA96-C69D38D1BFF6}"/>
              </a:ext>
            </a:extLst>
          </p:cNvPr>
          <p:cNvPicPr>
            <a:picLocks noChangeAspect="1"/>
          </p:cNvPicPr>
          <p:nvPr/>
        </p:nvPicPr>
        <p:blipFill rotWithShape="1">
          <a:blip r:embed="rId3"/>
          <a:srcRect b="15730"/>
          <a:stretch/>
        </p:blipFill>
        <p:spPr>
          <a:xfrm>
            <a:off x="1090096" y="3645811"/>
            <a:ext cx="3961287" cy="2228232"/>
          </a:xfrm>
          <a:prstGeom prst="rect">
            <a:avLst/>
          </a:prstGeom>
        </p:spPr>
      </p:pic>
    </p:spTree>
    <p:extLst>
      <p:ext uri="{BB962C8B-B14F-4D97-AF65-F5344CB8AC3E}">
        <p14:creationId xmlns:p14="http://schemas.microsoft.com/office/powerpoint/2010/main" val="54348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16C450-CE34-3770-5346-E8F8A31115D9}"/>
              </a:ext>
            </a:extLst>
          </p:cNvPr>
          <p:cNvSpPr>
            <a:spLocks noGrp="1"/>
          </p:cNvSpPr>
          <p:nvPr>
            <p:ph type="title"/>
          </p:nvPr>
        </p:nvSpPr>
        <p:spPr>
          <a:xfrm>
            <a:off x="245917" y="2863933"/>
            <a:ext cx="3804875" cy="3360037"/>
          </a:xfrm>
        </p:spPr>
        <p:txBody>
          <a:bodyPr anchor="ctr">
            <a:normAutofit/>
          </a:bodyPr>
          <a:lstStyle/>
          <a:p>
            <a:r>
              <a:rPr lang="en-US" sz="3800" b="1" dirty="0">
                <a:latin typeface="Arial" panose="020B0604020202020204" pitchFamily="34" charset="0"/>
                <a:cs typeface="Arial" panose="020B0604020202020204" pitchFamily="34" charset="0"/>
              </a:rPr>
              <a:t>Why is Interagency Coordination Important?</a:t>
            </a:r>
          </a:p>
        </p:txBody>
      </p:sp>
      <p:sp>
        <p:nvSpPr>
          <p:cNvPr id="2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medium confidence">
            <a:extLst>
              <a:ext uri="{FF2B5EF4-FFF2-40B4-BE49-F238E27FC236}">
                <a16:creationId xmlns:a16="http://schemas.microsoft.com/office/drawing/2014/main" id="{09096EFE-3519-1466-8FD9-4CAAA3233A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9226" y="172434"/>
            <a:ext cx="6894576" cy="1437439"/>
          </a:xfrm>
          <a:prstGeom prst="rect">
            <a:avLst/>
          </a:prstGeom>
        </p:spPr>
      </p:pic>
      <p:sp>
        <p:nvSpPr>
          <p:cNvPr id="3" name="Content Placeholder 2">
            <a:extLst>
              <a:ext uri="{FF2B5EF4-FFF2-40B4-BE49-F238E27FC236}">
                <a16:creationId xmlns:a16="http://schemas.microsoft.com/office/drawing/2014/main" id="{ABC9F7C9-76E5-5574-2534-9036D62DF9AF}"/>
              </a:ext>
            </a:extLst>
          </p:cNvPr>
          <p:cNvSpPr>
            <a:spLocks noGrp="1"/>
          </p:cNvSpPr>
          <p:nvPr>
            <p:ph idx="1"/>
          </p:nvPr>
        </p:nvSpPr>
        <p:spPr>
          <a:xfrm>
            <a:off x="4328247" y="1782307"/>
            <a:ext cx="7952231" cy="4630740"/>
          </a:xfrm>
        </p:spPr>
        <p:txBody>
          <a:bodyPr anchor="t">
            <a:noAutofit/>
          </a:bodyPr>
          <a:lstStyle/>
          <a:p>
            <a:r>
              <a:rPr lang="en-US" sz="2400" dirty="0">
                <a:latin typeface="Arial" panose="020B0604020202020204" pitchFamily="34" charset="0"/>
                <a:cs typeface="Arial" panose="020B0604020202020204" pitchFamily="34" charset="0"/>
              </a:rPr>
              <a:t>Violent extremist groups exist across state borders and engage in activities which may fall under local, state, or federal jurisdiction</a:t>
            </a:r>
          </a:p>
          <a:p>
            <a:r>
              <a:rPr lang="en-US" sz="2400" dirty="0">
                <a:latin typeface="Arial" panose="020B0604020202020204" pitchFamily="34" charset="0"/>
                <a:cs typeface="Arial" panose="020B0604020202020204" pitchFamily="34" charset="0"/>
              </a:rPr>
              <a:t>When protests happen in your community, do you know who might be driving or flying in to join or counter-protest?</a:t>
            </a:r>
          </a:p>
          <a:p>
            <a:pPr lvl="1"/>
            <a:r>
              <a:rPr lang="en-US" dirty="0">
                <a:latin typeface="Arial" panose="020B0604020202020204" pitchFamily="34" charset="0"/>
                <a:cs typeface="Arial" panose="020B0604020202020204" pitchFamily="34" charset="0"/>
              </a:rPr>
              <a:t>Example: Portland law enforcement stated that many of the most violent protesters were coming from outside of the city to incite violence. </a:t>
            </a:r>
          </a:p>
          <a:p>
            <a:pPr lvl="1"/>
            <a:r>
              <a:rPr lang="en-US" dirty="0">
                <a:latin typeface="Arial" panose="020B0604020202020204" pitchFamily="34" charset="0"/>
                <a:cs typeface="Arial" panose="020B0604020202020204" pitchFamily="34" charset="0"/>
              </a:rPr>
              <a:t>Proud Boys &amp; Patriot Front often travel as does Antifa</a:t>
            </a:r>
          </a:p>
          <a:p>
            <a:r>
              <a:rPr lang="en-US" sz="2400" dirty="0">
                <a:latin typeface="Arial" panose="020B0604020202020204" pitchFamily="34" charset="0"/>
                <a:cs typeface="Arial" panose="020B0604020202020204" pitchFamily="34" charset="0"/>
              </a:rPr>
              <a:t>Some violent extremist cases may have international ties, so involving federal law enforcement in such investigations may prove useful</a:t>
            </a:r>
          </a:p>
        </p:txBody>
      </p:sp>
      <p:pic>
        <p:nvPicPr>
          <p:cNvPr id="9" name="Picture 8" descr="A picture containing person, ground, outdoor, people&#10;&#10;Description automatically generated">
            <a:extLst>
              <a:ext uri="{FF2B5EF4-FFF2-40B4-BE49-F238E27FC236}">
                <a16:creationId xmlns:a16="http://schemas.microsoft.com/office/drawing/2014/main" id="{9F76E245-0A8A-1EE6-EEE5-182AEFE028D2}"/>
              </a:ext>
            </a:extLst>
          </p:cNvPr>
          <p:cNvPicPr>
            <a:picLocks noChangeAspect="1"/>
          </p:cNvPicPr>
          <p:nvPr/>
        </p:nvPicPr>
        <p:blipFill>
          <a:blip r:embed="rId3"/>
          <a:stretch>
            <a:fillRect/>
          </a:stretch>
        </p:blipFill>
        <p:spPr>
          <a:xfrm>
            <a:off x="230676" y="640823"/>
            <a:ext cx="3949655" cy="2602307"/>
          </a:xfrm>
          <a:prstGeom prst="rect">
            <a:avLst/>
          </a:prstGeom>
        </p:spPr>
      </p:pic>
    </p:spTree>
    <p:extLst>
      <p:ext uri="{BB962C8B-B14F-4D97-AF65-F5344CB8AC3E}">
        <p14:creationId xmlns:p14="http://schemas.microsoft.com/office/powerpoint/2010/main" val="798136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70F458-1B40-E151-79FF-EEEFAC5FDE09}"/>
              </a:ext>
            </a:extLst>
          </p:cNvPr>
          <p:cNvSpPr>
            <a:spLocks noGrp="1"/>
          </p:cNvSpPr>
          <p:nvPr>
            <p:ph type="title"/>
          </p:nvPr>
        </p:nvSpPr>
        <p:spPr>
          <a:xfrm>
            <a:off x="3948258" y="0"/>
            <a:ext cx="7604869" cy="1360569"/>
          </a:xfrm>
        </p:spPr>
        <p:txBody>
          <a:bodyPr vert="horz" lIns="91440" tIns="45720" rIns="91440" bIns="45720" rtlCol="0" anchor="b">
            <a:normAutofit/>
          </a:bodyPr>
          <a:lstStyle/>
          <a:p>
            <a:r>
              <a:rPr lang="en-US" sz="3800" b="1" dirty="0">
                <a:latin typeface="Arial" panose="020B0604020202020204" pitchFamily="34" charset="0"/>
                <a:cs typeface="Arial" panose="020B0604020202020204" pitchFamily="34" charset="0"/>
              </a:rPr>
              <a:t>Church Attack for Drag Queen Story Hour – March 2023 - Ohio</a:t>
            </a:r>
          </a:p>
        </p:txBody>
      </p:sp>
      <p:pic>
        <p:nvPicPr>
          <p:cNvPr id="9" name="Content Placeholder 8" descr="A person in a uniform holding an object&#10;&#10;Description automatically generated with low confidence">
            <a:extLst>
              <a:ext uri="{FF2B5EF4-FFF2-40B4-BE49-F238E27FC236}">
                <a16:creationId xmlns:a16="http://schemas.microsoft.com/office/drawing/2014/main" id="{C16504A0-FA12-4817-EB12-8456A24F9DF4}"/>
              </a:ext>
            </a:extLst>
          </p:cNvPr>
          <p:cNvPicPr>
            <a:picLocks noGrp="1" noChangeAspect="1"/>
          </p:cNvPicPr>
          <p:nvPr>
            <p:ph idx="1"/>
          </p:nvPr>
        </p:nvPicPr>
        <p:blipFill>
          <a:blip r:embed="rId3"/>
          <a:stretch>
            <a:fillRect/>
          </a:stretch>
        </p:blipFill>
        <p:spPr>
          <a:xfrm>
            <a:off x="357957" y="461291"/>
            <a:ext cx="2922272" cy="5193083"/>
          </a:xfrm>
          <a:prstGeom prst="rect">
            <a:avLst/>
          </a:prstGeom>
        </p:spPr>
      </p:pic>
      <p:sp>
        <p:nvSpPr>
          <p:cNvPr id="39"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medium confidence">
            <a:extLst>
              <a:ext uri="{FF2B5EF4-FFF2-40B4-BE49-F238E27FC236}">
                <a16:creationId xmlns:a16="http://schemas.microsoft.com/office/drawing/2014/main" id="{1E258A9C-6BEF-B6B8-C414-E91572BCA1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049" y="5728178"/>
            <a:ext cx="3840209" cy="800638"/>
          </a:xfrm>
          <a:prstGeom prst="rect">
            <a:avLst/>
          </a:prstGeom>
        </p:spPr>
      </p:pic>
      <p:sp>
        <p:nvSpPr>
          <p:cNvPr id="7" name="TextBox 6">
            <a:extLst>
              <a:ext uri="{FF2B5EF4-FFF2-40B4-BE49-F238E27FC236}">
                <a16:creationId xmlns:a16="http://schemas.microsoft.com/office/drawing/2014/main" id="{090B8DCF-45FF-8D84-3EE4-9C0691C25316}"/>
              </a:ext>
            </a:extLst>
          </p:cNvPr>
          <p:cNvSpPr txBox="1"/>
          <p:nvPr/>
        </p:nvSpPr>
        <p:spPr>
          <a:xfrm>
            <a:off x="3948258" y="1537771"/>
            <a:ext cx="8078008" cy="5193083"/>
          </a:xfrm>
          <a:prstGeom prst="rect">
            <a:avLst/>
          </a:prstGeom>
        </p:spPr>
        <p:txBody>
          <a:bodyPr vert="horz" lIns="91440" tIns="45720" rIns="91440" bIns="45720" rtlCol="0">
            <a:noAutofit/>
          </a:bodyPr>
          <a:lstStyle/>
          <a:p>
            <a:pPr indent="-228600">
              <a:lnSpc>
                <a:spcPct val="90000"/>
              </a:lnSpc>
              <a:buFont typeface="Arial" panose="020B0604020202020204" pitchFamily="34" charset="0"/>
              <a:buChar char="•"/>
            </a:pPr>
            <a:r>
              <a:rPr lang="en-US" sz="2200" dirty="0" err="1">
                <a:latin typeface="Arial" panose="020B0604020202020204" pitchFamily="34" charset="0"/>
                <a:cs typeface="Arial" panose="020B0604020202020204" pitchFamily="34" charset="0"/>
              </a:rPr>
              <a:t>Aimenn</a:t>
            </a:r>
            <a:r>
              <a:rPr lang="en-US" sz="2200" dirty="0">
                <a:latin typeface="Arial" panose="020B0604020202020204" pitchFamily="34" charset="0"/>
                <a:cs typeface="Arial" panose="020B0604020202020204" pitchFamily="34" charset="0"/>
              </a:rPr>
              <a:t> D. Penny, 20 years old, used a Molotov cocktail to </a:t>
            </a:r>
            <a:r>
              <a:rPr lang="en-US" sz="2200" b="0" i="0" dirty="0">
                <a:effectLst/>
                <a:latin typeface="Arial" panose="020B0604020202020204" pitchFamily="34" charset="0"/>
                <a:cs typeface="Arial" panose="020B0604020202020204" pitchFamily="34" charset="0"/>
              </a:rPr>
              <a:t>firebomb </a:t>
            </a:r>
            <a:r>
              <a:rPr lang="en-US" sz="2200" dirty="0">
                <a:latin typeface="Arial" panose="020B0604020202020204" pitchFamily="34" charset="0"/>
                <a:cs typeface="Arial" panose="020B0604020202020204" pitchFamily="34" charset="0"/>
              </a:rPr>
              <a:t>the Community Church of Chesterland (CCC), in</a:t>
            </a:r>
            <a:r>
              <a:rPr lang="en-US" sz="2200" b="0" i="0" dirty="0">
                <a:effectLst/>
                <a:latin typeface="Arial" panose="020B0604020202020204" pitchFamily="34" charset="0"/>
                <a:cs typeface="Arial" panose="020B0604020202020204" pitchFamily="34" charset="0"/>
              </a:rPr>
              <a:t> Ohio that planned to host a “Drag Queen Story Time,”  </a:t>
            </a:r>
          </a:p>
          <a:p>
            <a:pPr indent="-228600">
              <a:lnSpc>
                <a:spcPct val="90000"/>
              </a:lnSpc>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indent="-228600">
              <a:lnSpc>
                <a:spcPct val="90000"/>
              </a:lnSpc>
              <a:buFont typeface="Arial" panose="020B0604020202020204" pitchFamily="34" charset="0"/>
              <a:buChar char="•"/>
            </a:pPr>
            <a:r>
              <a:rPr lang="en-US" sz="2200" b="0" i="0" dirty="0">
                <a:effectLst/>
                <a:latin typeface="Arial" panose="020B0604020202020204" pitchFamily="34" charset="0"/>
                <a:cs typeface="Arial" panose="020B0604020202020204" pitchFamily="34" charset="0"/>
              </a:rPr>
              <a:t>Penny was affiliated with “White Lives Matter.”</a:t>
            </a:r>
          </a:p>
          <a:p>
            <a:pPr indent="-228600">
              <a:lnSpc>
                <a:spcPct val="90000"/>
              </a:lnSpc>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indent="-228600">
              <a:lnSpc>
                <a:spcPct val="90000"/>
              </a:lnSpc>
              <a:buFont typeface="Arial" panose="020B0604020202020204" pitchFamily="34" charset="0"/>
              <a:buChar char="•"/>
            </a:pPr>
            <a:r>
              <a:rPr lang="en-US" sz="2200" b="0" i="0" dirty="0">
                <a:effectLst/>
                <a:latin typeface="Arial" panose="020B0604020202020204" pitchFamily="34" charset="0"/>
                <a:cs typeface="Arial" panose="020B0604020202020204" pitchFamily="34" charset="0"/>
              </a:rPr>
              <a:t>He was charged with one count of malicious use of explosive materials and one count of possessing a destructive device. </a:t>
            </a:r>
          </a:p>
          <a:p>
            <a:pPr indent="-228600">
              <a:lnSpc>
                <a:spcPct val="90000"/>
              </a:lnSpc>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indent="-228600" fontAlgn="base">
              <a:lnSpc>
                <a:spcPct val="90000"/>
              </a:lnSpc>
              <a:spcAft>
                <a:spcPts val="600"/>
              </a:spcAft>
              <a:buFont typeface="Arial" panose="020B0604020202020204" pitchFamily="34" charset="0"/>
              <a:buChar char="•"/>
            </a:pPr>
            <a:r>
              <a:rPr lang="en-US" sz="2200" b="0" i="0" dirty="0">
                <a:effectLst/>
                <a:latin typeface="Arial" panose="020B0604020202020204" pitchFamily="34" charset="0"/>
                <a:cs typeface="Arial" panose="020B0604020202020204" pitchFamily="34" charset="0"/>
              </a:rPr>
              <a:t>FBI reported finding </a:t>
            </a:r>
            <a:r>
              <a:rPr lang="en-US" sz="2200" dirty="0">
                <a:latin typeface="Arial" panose="020B0604020202020204" pitchFamily="34" charset="0"/>
                <a:cs typeface="Arial" panose="020B0604020202020204" pitchFamily="34" charset="0"/>
              </a:rPr>
              <a:t>a hand-written manifesto that contained ideological statements, </a:t>
            </a:r>
            <a:r>
              <a:rPr lang="en-US" sz="2200" b="0" i="0" dirty="0">
                <a:effectLst/>
                <a:latin typeface="Arial" panose="020B0604020202020204" pitchFamily="34" charset="0"/>
                <a:cs typeface="Arial" panose="020B0604020202020204" pitchFamily="34" charset="0"/>
              </a:rPr>
              <a:t>a Nazi flag, a White Lives Matter of Ohio T-shirt, and other hateful memorabilia in Penny’s home, along with a gas mask, multiple rolls of blue painter’s tape, and gas cans.</a:t>
            </a:r>
          </a:p>
          <a:p>
            <a:pPr indent="-228600" fontAlgn="base">
              <a:lnSpc>
                <a:spcPct val="90000"/>
              </a:lnSpc>
              <a:spcAft>
                <a:spcPts val="600"/>
              </a:spcAft>
              <a:buFont typeface="Arial" panose="020B0604020202020204" pitchFamily="34" charset="0"/>
              <a:buChar char="•"/>
            </a:pPr>
            <a:r>
              <a:rPr lang="en-US" sz="2200" dirty="0">
                <a:latin typeface="Arial" panose="020B0604020202020204" pitchFamily="34" charset="0"/>
                <a:cs typeface="Arial" panose="020B0604020202020204" pitchFamily="34" charset="0"/>
              </a:rPr>
              <a:t>Penny stated that he would have felt better if the Molotov cocktails were more effective and burned the entire church to the ground.</a:t>
            </a:r>
          </a:p>
        </p:txBody>
      </p:sp>
    </p:spTree>
    <p:extLst>
      <p:ext uri="{BB962C8B-B14F-4D97-AF65-F5344CB8AC3E}">
        <p14:creationId xmlns:p14="http://schemas.microsoft.com/office/powerpoint/2010/main" val="707017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70F458-1B40-E151-79FF-EEEFAC5FDE09}"/>
              </a:ext>
            </a:extLst>
          </p:cNvPr>
          <p:cNvSpPr>
            <a:spLocks noGrp="1"/>
          </p:cNvSpPr>
          <p:nvPr>
            <p:ph type="title"/>
          </p:nvPr>
        </p:nvSpPr>
        <p:spPr>
          <a:xfrm>
            <a:off x="3815742" y="-402331"/>
            <a:ext cx="8357182" cy="1570736"/>
          </a:xfrm>
        </p:spPr>
        <p:txBody>
          <a:bodyPr vert="horz" lIns="91440" tIns="45720" rIns="91440" bIns="45720" rtlCol="0" anchor="b">
            <a:normAutofit/>
          </a:bodyPr>
          <a:lstStyle/>
          <a:p>
            <a:r>
              <a:rPr lang="en-US" sz="3800" b="1" dirty="0">
                <a:latin typeface="Arial" panose="020B0604020202020204" pitchFamily="34" charset="0"/>
                <a:cs typeface="Arial" panose="020B0604020202020204" pitchFamily="34" charset="0"/>
              </a:rPr>
              <a:t>Church Attack for Drag Queen Story Hour – Ohio – Warning Signs</a:t>
            </a:r>
          </a:p>
        </p:txBody>
      </p:sp>
      <p:pic>
        <p:nvPicPr>
          <p:cNvPr id="3" name="Picture 2" descr="A picture containing person, cellphone, outdoor, phone&#10;&#10;Description automatically generated">
            <a:extLst>
              <a:ext uri="{FF2B5EF4-FFF2-40B4-BE49-F238E27FC236}">
                <a16:creationId xmlns:a16="http://schemas.microsoft.com/office/drawing/2014/main" id="{39FA99C5-78A7-84D1-9D2B-09ED0648156D}"/>
              </a:ext>
            </a:extLst>
          </p:cNvPr>
          <p:cNvPicPr>
            <a:picLocks noChangeAspect="1"/>
          </p:cNvPicPr>
          <p:nvPr/>
        </p:nvPicPr>
        <p:blipFill>
          <a:blip r:embed="rId3"/>
          <a:stretch>
            <a:fillRect/>
          </a:stretch>
        </p:blipFill>
        <p:spPr>
          <a:xfrm>
            <a:off x="883765" y="124849"/>
            <a:ext cx="2559866" cy="5738224"/>
          </a:xfrm>
          <a:prstGeom prst="rect">
            <a:avLst/>
          </a:prstGeom>
        </p:spPr>
      </p:pic>
      <p:sp>
        <p:nvSpPr>
          <p:cNvPr id="39"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medium confidence">
            <a:extLst>
              <a:ext uri="{FF2B5EF4-FFF2-40B4-BE49-F238E27FC236}">
                <a16:creationId xmlns:a16="http://schemas.microsoft.com/office/drawing/2014/main" id="{1E258A9C-6BEF-B6B8-C414-E91572BCA1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734" y="5900047"/>
            <a:ext cx="3995928" cy="833104"/>
          </a:xfrm>
          <a:prstGeom prst="rect">
            <a:avLst/>
          </a:prstGeom>
        </p:spPr>
      </p:pic>
      <p:sp>
        <p:nvSpPr>
          <p:cNvPr id="7" name="TextBox 6">
            <a:extLst>
              <a:ext uri="{FF2B5EF4-FFF2-40B4-BE49-F238E27FC236}">
                <a16:creationId xmlns:a16="http://schemas.microsoft.com/office/drawing/2014/main" id="{090B8DCF-45FF-8D84-3EE4-9C0691C25316}"/>
              </a:ext>
            </a:extLst>
          </p:cNvPr>
          <p:cNvSpPr txBox="1"/>
          <p:nvPr/>
        </p:nvSpPr>
        <p:spPr>
          <a:xfrm>
            <a:off x="3642102" y="1205379"/>
            <a:ext cx="8530822" cy="5527772"/>
          </a:xfrm>
          <a:prstGeom prst="rect">
            <a:avLst/>
          </a:prstGeom>
        </p:spPr>
        <p:txBody>
          <a:bodyPr vert="horz" lIns="91440" tIns="45720" rIns="91440" bIns="45720" rtlCol="0">
            <a:normAutofit lnSpcReduction="10000"/>
          </a:bodyPr>
          <a:lstStyle/>
          <a:p>
            <a:pPr indent="-228600" fontAlgn="base">
              <a:lnSpc>
                <a:spcPct val="90000"/>
              </a:lnSpc>
              <a:spcAft>
                <a:spcPts val="600"/>
              </a:spcAft>
              <a:buFont typeface="Arial" panose="020B0604020202020204" pitchFamily="34" charset="0"/>
              <a:buChar char="•"/>
            </a:pPr>
            <a:r>
              <a:rPr lang="en-US" sz="2400" i="0" dirty="0">
                <a:effectLst/>
                <a:latin typeface="Arial" panose="020B0604020202020204" pitchFamily="34" charset="0"/>
                <a:cs typeface="Arial" panose="020B0604020202020204" pitchFamily="34" charset="0"/>
              </a:rPr>
              <a:t>Penny earlier showed up to another drag queen event on March 11 in Alliance, Ohio, where members of White Lives Matter were carrying “swastika flags, shouting racial and homophobic slurs and ‘Heil Hitler’” and where he handed out anti-drag flyers. Antifa say he protested in Columbus 12/3/22</a:t>
            </a:r>
          </a:p>
          <a:p>
            <a:pPr indent="-228600" fontAlgn="base">
              <a:lnSpc>
                <a:spcPct val="90000"/>
              </a:lnSpc>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After his arrest for firebombing the church, </a:t>
            </a:r>
            <a:r>
              <a:rPr lang="en-US" sz="2400" i="0" dirty="0">
                <a:effectLst/>
                <a:latin typeface="Arial" panose="020B0604020202020204" pitchFamily="34" charset="0"/>
                <a:cs typeface="Arial" panose="020B0604020202020204" pitchFamily="34" charset="0"/>
              </a:rPr>
              <a:t>Penny stated that he was trying to protect children and stop the drag show event,”</a:t>
            </a:r>
            <a:endParaRPr lang="en-US" sz="2400" dirty="0">
              <a:latin typeface="Arial" panose="020B0604020202020204" pitchFamily="34" charset="0"/>
              <a:cs typeface="Arial" panose="020B0604020202020204" pitchFamily="34" charset="0"/>
            </a:endParaRPr>
          </a:p>
          <a:p>
            <a:pPr indent="-228600" fontAlgn="base">
              <a:lnSpc>
                <a:spcPct val="90000"/>
              </a:lnSpc>
              <a:spcAft>
                <a:spcPts val="600"/>
              </a:spcAft>
              <a:buFont typeface="Arial" panose="020B0604020202020204" pitchFamily="34" charset="0"/>
              <a:buChar char="•"/>
            </a:pPr>
            <a:r>
              <a:rPr lang="en-US" sz="2400" i="0" dirty="0">
                <a:effectLst/>
                <a:latin typeface="Arial" panose="020B0604020202020204" pitchFamily="34" charset="0"/>
                <a:cs typeface="Arial" panose="020B0604020202020204" pitchFamily="34" charset="0"/>
              </a:rPr>
              <a:t>“In Penny’s opinion, African Americans were the ‘problem.’ Further, he wanted to educate everyone about their violence toward white Americans. Penny stated that he believed African Americans were solely responsible for the high crime rate across the country. Penny made it clear that he believes — and looks forward to — the civil war coming between races. Penny expressed his belief that the United States will not prosper until all the other races, or ‘weaknesses’ as he called them, are gone.”</a:t>
            </a:r>
          </a:p>
          <a:p>
            <a:pPr indent="-228600">
              <a:lnSpc>
                <a:spcPct val="90000"/>
              </a:lnSpc>
              <a:buFont typeface="Arial" panose="020B0604020202020204" pitchFamily="34" charset="0"/>
              <a:buChar char="•"/>
            </a:pPr>
            <a:endParaRPr lang="en-US" sz="1500" dirty="0"/>
          </a:p>
          <a:p>
            <a:pPr indent="-228600">
              <a:lnSpc>
                <a:spcPct val="90000"/>
              </a:lnSpc>
              <a:buFont typeface="Arial" panose="020B0604020202020204" pitchFamily="34" charset="0"/>
              <a:buChar char="•"/>
            </a:pPr>
            <a:endParaRPr lang="en-US" sz="1500" dirty="0"/>
          </a:p>
          <a:p>
            <a:pPr indent="-228600" fontAlgn="base">
              <a:lnSpc>
                <a:spcPct val="90000"/>
              </a:lnSpc>
              <a:spcAft>
                <a:spcPts val="600"/>
              </a:spcAft>
              <a:buFont typeface="Arial" panose="020B0604020202020204" pitchFamily="34" charset="0"/>
              <a:buChar char="•"/>
            </a:pPr>
            <a:endParaRPr lang="en-US" sz="1500" b="0" i="0" dirty="0">
              <a:effectLst/>
            </a:endParaRPr>
          </a:p>
        </p:txBody>
      </p:sp>
    </p:spTree>
    <p:extLst>
      <p:ext uri="{BB962C8B-B14F-4D97-AF65-F5344CB8AC3E}">
        <p14:creationId xmlns:p14="http://schemas.microsoft.com/office/powerpoint/2010/main" val="747559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70F458-1B40-E151-79FF-EEEFAC5FDE09}"/>
              </a:ext>
            </a:extLst>
          </p:cNvPr>
          <p:cNvSpPr>
            <a:spLocks noGrp="1"/>
          </p:cNvSpPr>
          <p:nvPr>
            <p:ph type="title"/>
          </p:nvPr>
        </p:nvSpPr>
        <p:spPr>
          <a:xfrm>
            <a:off x="3815742" y="-402331"/>
            <a:ext cx="8357182" cy="1570736"/>
          </a:xfrm>
        </p:spPr>
        <p:txBody>
          <a:bodyPr vert="horz" lIns="91440" tIns="45720" rIns="91440" bIns="45720" rtlCol="0" anchor="b">
            <a:normAutofit/>
          </a:bodyPr>
          <a:lstStyle/>
          <a:p>
            <a:r>
              <a:rPr lang="en-US" sz="3800" b="1" dirty="0">
                <a:latin typeface="Arial" panose="020B0604020202020204" pitchFamily="34" charset="0"/>
                <a:cs typeface="Arial" panose="020B0604020202020204" pitchFamily="34" charset="0"/>
              </a:rPr>
              <a:t>Church Attack for Drag Queen Story Hour – Ohio – Warning Signs</a:t>
            </a:r>
          </a:p>
        </p:txBody>
      </p:sp>
      <p:sp>
        <p:nvSpPr>
          <p:cNvPr id="39"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medium confidence">
            <a:extLst>
              <a:ext uri="{FF2B5EF4-FFF2-40B4-BE49-F238E27FC236}">
                <a16:creationId xmlns:a16="http://schemas.microsoft.com/office/drawing/2014/main" id="{1E258A9C-6BEF-B6B8-C414-E91572BCA1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734" y="5900047"/>
            <a:ext cx="3995928" cy="833104"/>
          </a:xfrm>
          <a:prstGeom prst="rect">
            <a:avLst/>
          </a:prstGeom>
        </p:spPr>
      </p:pic>
      <p:sp>
        <p:nvSpPr>
          <p:cNvPr id="7" name="TextBox 6">
            <a:extLst>
              <a:ext uri="{FF2B5EF4-FFF2-40B4-BE49-F238E27FC236}">
                <a16:creationId xmlns:a16="http://schemas.microsoft.com/office/drawing/2014/main" id="{090B8DCF-45FF-8D84-3EE4-9C0691C25316}"/>
              </a:ext>
            </a:extLst>
          </p:cNvPr>
          <p:cNvSpPr txBox="1"/>
          <p:nvPr/>
        </p:nvSpPr>
        <p:spPr>
          <a:xfrm>
            <a:off x="3962400" y="1335314"/>
            <a:ext cx="8063866" cy="5268687"/>
          </a:xfrm>
          <a:prstGeom prst="rect">
            <a:avLst/>
          </a:prstGeom>
        </p:spPr>
        <p:txBody>
          <a:bodyPr vert="horz" lIns="91440" tIns="45720" rIns="91440" bIns="45720" rtlCol="0">
            <a:normAutofit/>
          </a:bodyPr>
          <a:lstStyle/>
          <a:p>
            <a:pPr indent="-228600">
              <a:lnSpc>
                <a:spcPct val="90000"/>
              </a:lnSpc>
              <a:buFont typeface="Arial" panose="020B0604020202020204" pitchFamily="34" charset="0"/>
              <a:buChar char="•"/>
            </a:pPr>
            <a:endParaRPr lang="en-US" sz="1500" dirty="0"/>
          </a:p>
          <a:p>
            <a:pPr indent="-228600" fontAlgn="base">
              <a:lnSpc>
                <a:spcPct val="90000"/>
              </a:lnSpc>
              <a:spcAft>
                <a:spcPts val="600"/>
              </a:spcAft>
              <a:buFont typeface="Arial" panose="020B0604020202020204" pitchFamily="34" charset="0"/>
              <a:buChar char="•"/>
            </a:pPr>
            <a:endParaRPr lang="en-US" sz="1500" b="0" i="0" dirty="0">
              <a:effectLst/>
            </a:endParaRPr>
          </a:p>
        </p:txBody>
      </p:sp>
      <p:pic>
        <p:nvPicPr>
          <p:cNvPr id="6" name="Picture 5" descr="Graphical user interface, text, application, email&#10;&#10;Description automatically generated">
            <a:extLst>
              <a:ext uri="{FF2B5EF4-FFF2-40B4-BE49-F238E27FC236}">
                <a16:creationId xmlns:a16="http://schemas.microsoft.com/office/drawing/2014/main" id="{3076CDDE-7C01-D69B-4DF5-DBBDB48D0310}"/>
              </a:ext>
            </a:extLst>
          </p:cNvPr>
          <p:cNvPicPr>
            <a:picLocks noChangeAspect="1"/>
          </p:cNvPicPr>
          <p:nvPr/>
        </p:nvPicPr>
        <p:blipFill>
          <a:blip r:embed="rId4"/>
          <a:stretch>
            <a:fillRect/>
          </a:stretch>
        </p:blipFill>
        <p:spPr>
          <a:xfrm>
            <a:off x="4327396" y="2632660"/>
            <a:ext cx="7011294" cy="3552748"/>
          </a:xfrm>
          <a:prstGeom prst="rect">
            <a:avLst/>
          </a:prstGeom>
        </p:spPr>
      </p:pic>
      <p:pic>
        <p:nvPicPr>
          <p:cNvPr id="9" name="Picture 8" descr="A picture containing text, outdoor, person&#10;&#10;Description automatically generated">
            <a:extLst>
              <a:ext uri="{FF2B5EF4-FFF2-40B4-BE49-F238E27FC236}">
                <a16:creationId xmlns:a16="http://schemas.microsoft.com/office/drawing/2014/main" id="{C175886F-4AF1-9975-F17D-1932359E7B03}"/>
              </a:ext>
            </a:extLst>
          </p:cNvPr>
          <p:cNvPicPr>
            <a:picLocks noChangeAspect="1"/>
          </p:cNvPicPr>
          <p:nvPr/>
        </p:nvPicPr>
        <p:blipFill>
          <a:blip r:embed="rId5"/>
          <a:stretch>
            <a:fillRect/>
          </a:stretch>
        </p:blipFill>
        <p:spPr>
          <a:xfrm>
            <a:off x="604456" y="315680"/>
            <a:ext cx="2634344" cy="5268687"/>
          </a:xfrm>
          <a:prstGeom prst="rect">
            <a:avLst/>
          </a:prstGeom>
        </p:spPr>
      </p:pic>
      <p:sp>
        <p:nvSpPr>
          <p:cNvPr id="11" name="TextBox 10">
            <a:extLst>
              <a:ext uri="{FF2B5EF4-FFF2-40B4-BE49-F238E27FC236}">
                <a16:creationId xmlns:a16="http://schemas.microsoft.com/office/drawing/2014/main" id="{69688D29-96E3-D256-6E0D-942A7AB5ADD4}"/>
              </a:ext>
            </a:extLst>
          </p:cNvPr>
          <p:cNvSpPr txBox="1"/>
          <p:nvPr/>
        </p:nvSpPr>
        <p:spPr>
          <a:xfrm>
            <a:off x="3815742" y="1354333"/>
            <a:ext cx="7911801" cy="923330"/>
          </a:xfrm>
          <a:prstGeom prst="rect">
            <a:avLst/>
          </a:prstGeom>
          <a:noFill/>
        </p:spPr>
        <p:txBody>
          <a:bodyPr wrap="square">
            <a:spAutoFit/>
          </a:bodyPr>
          <a:lstStyle/>
          <a:p>
            <a:pPr indent="-228600" fontAlgn="base">
              <a:lnSpc>
                <a:spcPct val="90000"/>
              </a:lnSpc>
              <a:spcAft>
                <a:spcPts val="600"/>
              </a:spcAft>
              <a:buFont typeface="Arial" panose="020B0604020202020204" pitchFamily="34" charset="0"/>
              <a:buChar char="•"/>
            </a:pPr>
            <a:r>
              <a:rPr lang="en-US" sz="2000" i="0" dirty="0">
                <a:effectLst/>
                <a:latin typeface="Arial" panose="020B0604020202020204" pitchFamily="34" charset="0"/>
                <a:cs typeface="Arial" panose="020B0604020202020204" pitchFamily="34" charset="0"/>
              </a:rPr>
              <a:t>Alliance police say they saw Penny carrying a very large hunting knife and expandable baton, which weren’t concealed – in the March 11, 2023 protest.</a:t>
            </a:r>
          </a:p>
        </p:txBody>
      </p:sp>
    </p:spTree>
    <p:extLst>
      <p:ext uri="{BB962C8B-B14F-4D97-AF65-F5344CB8AC3E}">
        <p14:creationId xmlns:p14="http://schemas.microsoft.com/office/powerpoint/2010/main" val="204472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C6B5652-C661-4C58-B937-F0F490F7F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B936867-6407-43FB-9DE6-1B0879D0C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CD0B258-678B-4A8C-894F-848AF24A1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C8D58395-74AF-401A-AF2F-76B6FCF71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2F003F3F-F118-41D2-AA3F-74DB0D197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70F458-1B40-E151-79FF-EEEFAC5FDE09}"/>
              </a:ext>
            </a:extLst>
          </p:cNvPr>
          <p:cNvSpPr>
            <a:spLocks noGrp="1"/>
          </p:cNvSpPr>
          <p:nvPr>
            <p:ph type="title"/>
          </p:nvPr>
        </p:nvSpPr>
        <p:spPr>
          <a:xfrm>
            <a:off x="156412" y="457201"/>
            <a:ext cx="3495214" cy="3401878"/>
          </a:xfrm>
        </p:spPr>
        <p:txBody>
          <a:bodyPr vert="horz" lIns="91440" tIns="45720" rIns="91440" bIns="45720" rtlCol="0" anchor="b">
            <a:normAutofit/>
          </a:bodyPr>
          <a:lstStyle/>
          <a:p>
            <a:pPr algn="ctr"/>
            <a:r>
              <a:rPr lang="en-US" sz="4000" b="1" dirty="0">
                <a:solidFill>
                  <a:srgbClr val="FFFFFF"/>
                </a:solidFill>
                <a:latin typeface="Arial" panose="020B0604020202020204" pitchFamily="34" charset="0"/>
                <a:cs typeface="Arial" panose="020B0604020202020204" pitchFamily="34" charset="0"/>
              </a:rPr>
              <a:t>Interagency Coordination on the Drag Queen Story Hour Attack</a:t>
            </a:r>
          </a:p>
        </p:txBody>
      </p:sp>
      <p:sp>
        <p:nvSpPr>
          <p:cNvPr id="7" name="TextBox 6">
            <a:extLst>
              <a:ext uri="{FF2B5EF4-FFF2-40B4-BE49-F238E27FC236}">
                <a16:creationId xmlns:a16="http://schemas.microsoft.com/office/drawing/2014/main" id="{090B8DCF-45FF-8D84-3EE4-9C0691C25316}"/>
              </a:ext>
            </a:extLst>
          </p:cNvPr>
          <p:cNvSpPr txBox="1"/>
          <p:nvPr/>
        </p:nvSpPr>
        <p:spPr>
          <a:xfrm>
            <a:off x="4300385" y="218519"/>
            <a:ext cx="6991060" cy="5985056"/>
          </a:xfrm>
          <a:prstGeom prst="rect">
            <a:avLst/>
          </a:prstGeom>
        </p:spPr>
        <p:txBody>
          <a:bodyPr vert="horz" lIns="91440" tIns="45720" rIns="91440" bIns="45720" rtlCol="0" anchor="ctr">
            <a:noAutofit/>
          </a:bodyPr>
          <a:lstStyle/>
          <a:p>
            <a:pPr indent="-228600" fontAlgn="base">
              <a:lnSpc>
                <a:spcPct val="90000"/>
              </a:lnSpc>
              <a:spcAft>
                <a:spcPts val="600"/>
              </a:spcAft>
              <a:buFont typeface="Arial" panose="020B0604020202020204" pitchFamily="34" charset="0"/>
              <a:buChar char="•"/>
            </a:pPr>
            <a:r>
              <a:rPr lang="en-US" sz="2800" b="0" i="0" dirty="0">
                <a:effectLst/>
                <a:latin typeface="Arial" panose="020B0604020202020204" pitchFamily="34" charset="0"/>
                <a:cs typeface="Arial" panose="020B0604020202020204" pitchFamily="34" charset="0"/>
              </a:rPr>
              <a:t>Special Agent in Charge Gregory Nelsen of the FBI Cleveland Field Office said Penny's arrest was made possible through a collaborative effort between the </a:t>
            </a:r>
            <a:r>
              <a:rPr lang="en-US" sz="2800" b="0" i="0" u="sng" dirty="0">
                <a:effectLst/>
                <a:latin typeface="Arial" panose="020B0604020202020204" pitchFamily="34" charset="0"/>
                <a:cs typeface="Arial" panose="020B0604020202020204" pitchFamily="34" charset="0"/>
                <a:hlinkClick r:id="rId3"/>
              </a:rPr>
              <a:t>FBI Cleveland</a:t>
            </a:r>
            <a:r>
              <a:rPr lang="en-US" sz="2800" b="0" i="0" dirty="0">
                <a:effectLst/>
                <a:latin typeface="Arial" panose="020B0604020202020204" pitchFamily="34" charset="0"/>
                <a:cs typeface="Arial" panose="020B0604020202020204" pitchFamily="34" charset="0"/>
              </a:rPr>
              <a:t> Joint Terrorism Task Force and the Chester Township Police Department.</a:t>
            </a:r>
          </a:p>
          <a:p>
            <a:pPr indent="-228600" fontAlgn="base">
              <a:lnSpc>
                <a:spcPct val="90000"/>
              </a:lnSpc>
              <a:spcAft>
                <a:spcPts val="600"/>
              </a:spcAft>
              <a:buFont typeface="Arial" panose="020B0604020202020204" pitchFamily="34" charset="0"/>
              <a:buChar char="•"/>
            </a:pPr>
            <a:r>
              <a:rPr lang="en-US" sz="2800" b="0" i="0" dirty="0">
                <a:effectLst/>
                <a:latin typeface="Arial" panose="020B0604020202020204" pitchFamily="34" charset="0"/>
                <a:cs typeface="Arial" panose="020B0604020202020204" pitchFamily="34" charset="0"/>
              </a:rPr>
              <a:t>"The FBI </a:t>
            </a:r>
            <a:r>
              <a:rPr lang="en-US" sz="2800" b="0" i="0" u="sng" dirty="0">
                <a:effectLst/>
                <a:latin typeface="Arial" panose="020B0604020202020204" pitchFamily="34" charset="0"/>
                <a:cs typeface="Arial" panose="020B0604020202020204" pitchFamily="34" charset="0"/>
                <a:hlinkClick r:id="rId4"/>
              </a:rPr>
              <a:t>leveraged its task force</a:t>
            </a:r>
            <a:r>
              <a:rPr lang="en-US" sz="2800" b="0" i="0" dirty="0">
                <a:effectLst/>
                <a:latin typeface="Arial" panose="020B0604020202020204" pitchFamily="34" charset="0"/>
                <a:cs typeface="Arial" panose="020B0604020202020204" pitchFamily="34" charset="0"/>
              </a:rPr>
              <a:t> and its specialized resources to identify, locate and subsequently arrest the subject earlier today," Nelsen said. "We thank the collaborative work and strong partnership of the Chester Township Police and Lake and Geauga County local authorities who assisted."</a:t>
            </a:r>
          </a:p>
        </p:txBody>
      </p:sp>
      <p:pic>
        <p:nvPicPr>
          <p:cNvPr id="4" name="Picture 3" descr="Logo&#10;&#10;Description automatically generated with medium confidence">
            <a:extLst>
              <a:ext uri="{FF2B5EF4-FFF2-40B4-BE49-F238E27FC236}">
                <a16:creationId xmlns:a16="http://schemas.microsoft.com/office/drawing/2014/main" id="{1E258A9C-6BEF-B6B8-C414-E91572BCA1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76347" y="6050797"/>
            <a:ext cx="2823586" cy="588685"/>
          </a:xfrm>
          <a:prstGeom prst="rect">
            <a:avLst/>
          </a:prstGeom>
        </p:spPr>
      </p:pic>
      <p:pic>
        <p:nvPicPr>
          <p:cNvPr id="6" name="Content Placeholder 5" descr="A picture containing person, sport, group, crowd&#10;&#10;Description automatically generated">
            <a:extLst>
              <a:ext uri="{FF2B5EF4-FFF2-40B4-BE49-F238E27FC236}">
                <a16:creationId xmlns:a16="http://schemas.microsoft.com/office/drawing/2014/main" id="{D3DC7C8C-EF25-020E-FA55-48E60F998FF6}"/>
              </a:ext>
            </a:extLst>
          </p:cNvPr>
          <p:cNvPicPr>
            <a:picLocks noGrp="1" noChangeAspect="1"/>
          </p:cNvPicPr>
          <p:nvPr>
            <p:ph idx="1"/>
          </p:nvPr>
        </p:nvPicPr>
        <p:blipFill>
          <a:blip r:embed="rId6"/>
          <a:stretch>
            <a:fillRect/>
          </a:stretch>
        </p:blipFill>
        <p:spPr>
          <a:xfrm>
            <a:off x="576244" y="4089674"/>
            <a:ext cx="2823586" cy="2265927"/>
          </a:xfrm>
          <a:prstGeom prst="rect">
            <a:avLst/>
          </a:prstGeom>
        </p:spPr>
      </p:pic>
    </p:spTree>
    <p:extLst>
      <p:ext uri="{BB962C8B-B14F-4D97-AF65-F5344CB8AC3E}">
        <p14:creationId xmlns:p14="http://schemas.microsoft.com/office/powerpoint/2010/main" val="3593972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70F458-1B40-E151-79FF-EEEFAC5FDE09}"/>
              </a:ext>
            </a:extLst>
          </p:cNvPr>
          <p:cNvSpPr>
            <a:spLocks noGrp="1"/>
          </p:cNvSpPr>
          <p:nvPr>
            <p:ph type="title"/>
          </p:nvPr>
        </p:nvSpPr>
        <p:spPr>
          <a:xfrm>
            <a:off x="4797501" y="329184"/>
            <a:ext cx="7133498" cy="1107730"/>
          </a:xfrm>
        </p:spPr>
        <p:txBody>
          <a:bodyPr vert="horz" lIns="91440" tIns="45720" rIns="91440" bIns="45720" rtlCol="0" anchor="b">
            <a:normAutofit fontScale="90000"/>
          </a:bodyPr>
          <a:lstStyle/>
          <a:p>
            <a:r>
              <a:rPr lang="en-US" sz="3800" b="1" dirty="0">
                <a:latin typeface="Arial" panose="020B0604020202020204" pitchFamily="34" charset="0"/>
                <a:cs typeface="Arial" panose="020B0604020202020204" pitchFamily="34" charset="0"/>
              </a:rPr>
              <a:t>Church Attack for Drag Queen Story Hour - Policing Issues</a:t>
            </a:r>
          </a:p>
        </p:txBody>
      </p:sp>
      <p:pic>
        <p:nvPicPr>
          <p:cNvPr id="9" name="Picture 8" descr="A group of people wearing clothing&#10;&#10;Description automatically generated with medium confidence">
            <a:extLst>
              <a:ext uri="{FF2B5EF4-FFF2-40B4-BE49-F238E27FC236}">
                <a16:creationId xmlns:a16="http://schemas.microsoft.com/office/drawing/2014/main" id="{01895084-E9FE-8F14-F385-B27571F62FBB}"/>
              </a:ext>
            </a:extLst>
          </p:cNvPr>
          <p:cNvPicPr>
            <a:picLocks noChangeAspect="1"/>
          </p:cNvPicPr>
          <p:nvPr/>
        </p:nvPicPr>
        <p:blipFill>
          <a:blip r:embed="rId3"/>
          <a:stretch>
            <a:fillRect/>
          </a:stretch>
        </p:blipFill>
        <p:spPr>
          <a:xfrm>
            <a:off x="261001" y="169387"/>
            <a:ext cx="4275485" cy="2244629"/>
          </a:xfrm>
          <a:prstGeom prst="rect">
            <a:avLst/>
          </a:prstGeom>
        </p:spPr>
      </p:pic>
      <p:sp>
        <p:nvSpPr>
          <p:cNvPr id="39"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medium confidence">
            <a:extLst>
              <a:ext uri="{FF2B5EF4-FFF2-40B4-BE49-F238E27FC236}">
                <a16:creationId xmlns:a16="http://schemas.microsoft.com/office/drawing/2014/main" id="{1E258A9C-6BEF-B6B8-C414-E91572BCA1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2171" y="6048988"/>
            <a:ext cx="3474140" cy="724317"/>
          </a:xfrm>
          <a:prstGeom prst="rect">
            <a:avLst/>
          </a:prstGeom>
        </p:spPr>
      </p:pic>
      <p:sp>
        <p:nvSpPr>
          <p:cNvPr id="7" name="TextBox 6">
            <a:extLst>
              <a:ext uri="{FF2B5EF4-FFF2-40B4-BE49-F238E27FC236}">
                <a16:creationId xmlns:a16="http://schemas.microsoft.com/office/drawing/2014/main" id="{090B8DCF-45FF-8D84-3EE4-9C0691C25316}"/>
              </a:ext>
            </a:extLst>
          </p:cNvPr>
          <p:cNvSpPr txBox="1"/>
          <p:nvPr/>
        </p:nvSpPr>
        <p:spPr>
          <a:xfrm>
            <a:off x="145144" y="2510480"/>
            <a:ext cx="11785855" cy="4110004"/>
          </a:xfrm>
          <a:prstGeom prst="rect">
            <a:avLst/>
          </a:prstGeom>
        </p:spPr>
        <p:txBody>
          <a:bodyPr vert="horz" lIns="91440" tIns="45720" rIns="91440" bIns="45720" rtlCol="0">
            <a:normAutofit fontScale="92500"/>
          </a:bodyPr>
          <a:lstStyle/>
          <a:p>
            <a:pPr marL="342900" indent="-228600">
              <a:lnSpc>
                <a:spcPct val="90000"/>
              </a:lnSpc>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Assistant Attorney General Matthew G. Olsen of the Justice Department: “It is the solemn duty of the Department of Justice to safeguard the right of all Americans to free expression, and I commend the work of law enforcement in this matter.”</a:t>
            </a:r>
            <a:endParaRPr lang="en-US" sz="2000" dirty="0">
              <a:latin typeface="Arial" panose="020B0604020202020204" pitchFamily="34" charset="0"/>
              <a:cs typeface="Arial" panose="020B0604020202020204" pitchFamily="34" charset="0"/>
            </a:endParaRPr>
          </a:p>
          <a:p>
            <a:pPr marL="342900" indent="-228600">
              <a:lnSpc>
                <a:spcPct val="90000"/>
              </a:lnSpc>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228600">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Proud Boys, who travel from place to place, were gearing up to protest the next event. </a:t>
            </a:r>
            <a:r>
              <a:rPr lang="en-US" sz="2000" b="0" dirty="0">
                <a:effectLst/>
                <a:latin typeface="Arial" panose="020B0604020202020204" pitchFamily="34" charset="0"/>
                <a:cs typeface="Arial" panose="020B0604020202020204" pitchFamily="34" charset="0"/>
              </a:rPr>
              <a:t>Chester Township Police Chief Craig Young sent out a post on Facebook </a:t>
            </a:r>
            <a:r>
              <a:rPr lang="en-US" sz="2000" b="0" u="none" strike="noStrike" dirty="0">
                <a:effectLst/>
                <a:latin typeface="Arial" panose="020B0604020202020204" pitchFamily="34" charset="0"/>
                <a:cs typeface="Arial" panose="020B0604020202020204" pitchFamily="34" charset="0"/>
              </a:rPr>
              <a:t>recommending the event be cancelled.</a:t>
            </a:r>
            <a:endParaRPr lang="en-US" sz="2000" b="0" dirty="0">
              <a:effectLst/>
              <a:latin typeface="Arial" panose="020B0604020202020204" pitchFamily="34" charset="0"/>
              <a:cs typeface="Arial" panose="020B0604020202020204" pitchFamily="34" charset="0"/>
            </a:endParaRPr>
          </a:p>
          <a:p>
            <a:pPr marL="342900" indent="-228600">
              <a:lnSpc>
                <a:spcPct val="90000"/>
              </a:lnSpc>
              <a:buFont typeface="Arial" panose="020B0604020202020204" pitchFamily="34" charset="0"/>
              <a:buChar char="•"/>
            </a:pPr>
            <a:endParaRPr lang="en-US" sz="2000" b="0" dirty="0">
              <a:effectLst/>
              <a:latin typeface="Arial" panose="020B0604020202020204" pitchFamily="34" charset="0"/>
              <a:cs typeface="Arial" panose="020B0604020202020204" pitchFamily="34" charset="0"/>
            </a:endParaRPr>
          </a:p>
          <a:p>
            <a:pPr marL="342900" indent="-228600">
              <a:lnSpc>
                <a:spcPct val="90000"/>
              </a:lnSpc>
              <a:buFont typeface="Arial" panose="020B0604020202020204" pitchFamily="34" charset="0"/>
              <a:buChar char="•"/>
            </a:pPr>
            <a:r>
              <a:rPr lang="en-US" sz="2000" b="0" dirty="0">
                <a:effectLst/>
                <a:latin typeface="Arial" panose="020B0604020202020204" pitchFamily="34" charset="0"/>
                <a:cs typeface="Arial" panose="020B0604020202020204" pitchFamily="34" charset="0"/>
              </a:rPr>
              <a:t>"We implore police officials to turn their attention away from our private events and focus on keeping the hate groups away... Instead of asking us to hide, perhaps they could tell the hate groups not to come.”</a:t>
            </a:r>
          </a:p>
          <a:p>
            <a:pPr marL="342900" indent="-228600">
              <a:lnSpc>
                <a:spcPct val="90000"/>
              </a:lnSpc>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228600">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P</a:t>
            </a:r>
            <a:r>
              <a:rPr lang="en-US" sz="2000" b="0" dirty="0">
                <a:effectLst/>
                <a:latin typeface="Arial" panose="020B0604020202020204" pitchFamily="34" charset="0"/>
                <a:cs typeface="Arial" panose="020B0604020202020204" pitchFamily="34" charset="0"/>
              </a:rPr>
              <a:t>olice officials were concerned about the expenditure to keep the LGBTQ community safe. “We ask, how can you justify denying an expenditure keeping the LGBTQ community safe? We understand these hate groups use financial terrorism as a tactic to force police agencies to take sides in situations like these; but choosing the side of the outside hate groups instead of members of this community they are sworn to protect sets a dangerous precedent for future targeted acts like these.”</a:t>
            </a:r>
            <a:endParaRPr lang="en-US" sz="1200" b="0" dirty="0">
              <a:effectLst/>
            </a:endParaRPr>
          </a:p>
          <a:p>
            <a:pPr indent="-228600">
              <a:lnSpc>
                <a:spcPct val="90000"/>
              </a:lnSpc>
              <a:buFont typeface="Arial" panose="020B0604020202020204" pitchFamily="34" charset="0"/>
              <a:buChar char="•"/>
            </a:pPr>
            <a:endParaRPr lang="en-US" sz="1200" dirty="0"/>
          </a:p>
          <a:p>
            <a:pPr indent="-228600">
              <a:lnSpc>
                <a:spcPct val="90000"/>
              </a:lnSpc>
              <a:buFont typeface="Arial" panose="020B0604020202020204" pitchFamily="34" charset="0"/>
              <a:buChar char="•"/>
            </a:pPr>
            <a:endParaRPr lang="en-US" sz="1200" dirty="0"/>
          </a:p>
          <a:p>
            <a:pPr indent="-228600" fontAlgn="base">
              <a:lnSpc>
                <a:spcPct val="90000"/>
              </a:lnSpc>
              <a:spcAft>
                <a:spcPts val="600"/>
              </a:spcAft>
              <a:buFont typeface="Arial" panose="020B0604020202020204" pitchFamily="34" charset="0"/>
              <a:buChar char="•"/>
            </a:pPr>
            <a:endParaRPr lang="en-US" sz="1200" b="0" i="0" dirty="0">
              <a:effectLst/>
            </a:endParaRPr>
          </a:p>
        </p:txBody>
      </p:sp>
    </p:spTree>
    <p:extLst>
      <p:ext uri="{BB962C8B-B14F-4D97-AF65-F5344CB8AC3E}">
        <p14:creationId xmlns:p14="http://schemas.microsoft.com/office/powerpoint/2010/main" val="1181214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with medium confidence">
            <a:extLst>
              <a:ext uri="{FF2B5EF4-FFF2-40B4-BE49-F238E27FC236}">
                <a16:creationId xmlns:a16="http://schemas.microsoft.com/office/drawing/2014/main" id="{2C998108-3274-B869-215F-9BFC1F880D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470" y="2991174"/>
            <a:ext cx="3784488" cy="789022"/>
          </a:xfrm>
          <a:prstGeom prst="rect">
            <a:avLst/>
          </a:prstGeom>
        </p:spPr>
      </p:pic>
      <p:sp>
        <p:nvSpPr>
          <p:cNvPr id="23" name="Freeform: Shape 22">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EF095BA-B250-3B14-B3E3-9C53A15E4B8B}"/>
              </a:ext>
            </a:extLst>
          </p:cNvPr>
          <p:cNvSpPr>
            <a:spLocks noGrp="1"/>
          </p:cNvSpPr>
          <p:nvPr>
            <p:ph type="title"/>
          </p:nvPr>
        </p:nvSpPr>
        <p:spPr>
          <a:xfrm>
            <a:off x="5759354" y="457201"/>
            <a:ext cx="5337270" cy="1835911"/>
          </a:xfrm>
        </p:spPr>
        <p:txBody>
          <a:bodyPr vert="horz" lIns="91440" tIns="45720" rIns="91440" bIns="45720" rtlCol="0" anchor="b">
            <a:normAutofit/>
          </a:bodyPr>
          <a:lstStyle/>
          <a:p>
            <a:r>
              <a:rPr lang="en-US" sz="5400" kern="1200">
                <a:solidFill>
                  <a:srgbClr val="FFFFFF"/>
                </a:solidFill>
                <a:latin typeface="+mj-lt"/>
                <a:ea typeface="+mj-ea"/>
                <a:cs typeface="+mj-cs"/>
              </a:rPr>
              <a:t>Resources for Policing</a:t>
            </a:r>
          </a:p>
        </p:txBody>
      </p:sp>
      <p:sp>
        <p:nvSpPr>
          <p:cNvPr id="25" name="sketch line">
            <a:extLst>
              <a:ext uri="{FF2B5EF4-FFF2-40B4-BE49-F238E27FC236}">
                <a16:creationId xmlns:a16="http://schemas.microsoft.com/office/drawing/2014/main" id="{49B530FE-A87D-41A0-A920-ADC6539E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353" y="2560829"/>
            <a:ext cx="5029200" cy="18288"/>
          </a:xfrm>
          <a:custGeom>
            <a:avLst/>
            <a:gdLst>
              <a:gd name="connsiteX0" fmla="*/ 0 w 5029200"/>
              <a:gd name="connsiteY0" fmla="*/ 0 h 18288"/>
              <a:gd name="connsiteX1" fmla="*/ 528066 w 5029200"/>
              <a:gd name="connsiteY1" fmla="*/ 0 h 18288"/>
              <a:gd name="connsiteX2" fmla="*/ 1207008 w 5029200"/>
              <a:gd name="connsiteY2" fmla="*/ 0 h 18288"/>
              <a:gd name="connsiteX3" fmla="*/ 1785366 w 5029200"/>
              <a:gd name="connsiteY3" fmla="*/ 0 h 18288"/>
              <a:gd name="connsiteX4" fmla="*/ 2313432 w 5029200"/>
              <a:gd name="connsiteY4" fmla="*/ 0 h 18288"/>
              <a:gd name="connsiteX5" fmla="*/ 2992374 w 5029200"/>
              <a:gd name="connsiteY5" fmla="*/ 0 h 18288"/>
              <a:gd name="connsiteX6" fmla="*/ 3621024 w 5029200"/>
              <a:gd name="connsiteY6" fmla="*/ 0 h 18288"/>
              <a:gd name="connsiteX7" fmla="*/ 4249674 w 5029200"/>
              <a:gd name="connsiteY7" fmla="*/ 0 h 18288"/>
              <a:gd name="connsiteX8" fmla="*/ 5029200 w 5029200"/>
              <a:gd name="connsiteY8" fmla="*/ 0 h 18288"/>
              <a:gd name="connsiteX9" fmla="*/ 5029200 w 5029200"/>
              <a:gd name="connsiteY9" fmla="*/ 18288 h 18288"/>
              <a:gd name="connsiteX10" fmla="*/ 4501134 w 5029200"/>
              <a:gd name="connsiteY10" fmla="*/ 18288 h 18288"/>
              <a:gd name="connsiteX11" fmla="*/ 4023360 w 5029200"/>
              <a:gd name="connsiteY11" fmla="*/ 18288 h 18288"/>
              <a:gd name="connsiteX12" fmla="*/ 3344418 w 5029200"/>
              <a:gd name="connsiteY12" fmla="*/ 18288 h 18288"/>
              <a:gd name="connsiteX13" fmla="*/ 2816352 w 5029200"/>
              <a:gd name="connsiteY13" fmla="*/ 18288 h 18288"/>
              <a:gd name="connsiteX14" fmla="*/ 2137410 w 5029200"/>
              <a:gd name="connsiteY14" fmla="*/ 18288 h 18288"/>
              <a:gd name="connsiteX15" fmla="*/ 1408176 w 5029200"/>
              <a:gd name="connsiteY15" fmla="*/ 18288 h 18288"/>
              <a:gd name="connsiteX16" fmla="*/ 829818 w 5029200"/>
              <a:gd name="connsiteY16" fmla="*/ 18288 h 18288"/>
              <a:gd name="connsiteX17" fmla="*/ 0 w 5029200"/>
              <a:gd name="connsiteY17" fmla="*/ 18288 h 18288"/>
              <a:gd name="connsiteX18" fmla="*/ 0 w 5029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200" h="18288" fill="none" extrusionOk="0">
                <a:moveTo>
                  <a:pt x="0" y="0"/>
                </a:moveTo>
                <a:cubicBezTo>
                  <a:pt x="142937" y="1696"/>
                  <a:pt x="371859" y="12840"/>
                  <a:pt x="528066" y="0"/>
                </a:cubicBezTo>
                <a:cubicBezTo>
                  <a:pt x="684273" y="-12840"/>
                  <a:pt x="928949" y="-5725"/>
                  <a:pt x="1207008" y="0"/>
                </a:cubicBezTo>
                <a:cubicBezTo>
                  <a:pt x="1485067" y="5725"/>
                  <a:pt x="1562886" y="-21331"/>
                  <a:pt x="1785366" y="0"/>
                </a:cubicBezTo>
                <a:cubicBezTo>
                  <a:pt x="2007846" y="21331"/>
                  <a:pt x="2056226" y="25221"/>
                  <a:pt x="2313432" y="0"/>
                </a:cubicBezTo>
                <a:cubicBezTo>
                  <a:pt x="2570638" y="-25221"/>
                  <a:pt x="2732455" y="16294"/>
                  <a:pt x="2992374" y="0"/>
                </a:cubicBezTo>
                <a:cubicBezTo>
                  <a:pt x="3252293" y="-16294"/>
                  <a:pt x="3319267" y="-29774"/>
                  <a:pt x="3621024" y="0"/>
                </a:cubicBezTo>
                <a:cubicBezTo>
                  <a:pt x="3922781" y="29774"/>
                  <a:pt x="3998107" y="-1004"/>
                  <a:pt x="4249674" y="0"/>
                </a:cubicBezTo>
                <a:cubicBezTo>
                  <a:pt x="4501241" y="1004"/>
                  <a:pt x="4792523" y="-4510"/>
                  <a:pt x="5029200" y="0"/>
                </a:cubicBezTo>
                <a:cubicBezTo>
                  <a:pt x="5029730" y="6954"/>
                  <a:pt x="5029934" y="12839"/>
                  <a:pt x="5029200" y="18288"/>
                </a:cubicBezTo>
                <a:cubicBezTo>
                  <a:pt x="4805432" y="23154"/>
                  <a:pt x="4715801" y="17034"/>
                  <a:pt x="4501134" y="18288"/>
                </a:cubicBezTo>
                <a:cubicBezTo>
                  <a:pt x="4286467" y="19542"/>
                  <a:pt x="4193719" y="41701"/>
                  <a:pt x="4023360" y="18288"/>
                </a:cubicBezTo>
                <a:cubicBezTo>
                  <a:pt x="3853001" y="-5125"/>
                  <a:pt x="3676466" y="16909"/>
                  <a:pt x="3344418" y="18288"/>
                </a:cubicBezTo>
                <a:cubicBezTo>
                  <a:pt x="3012370" y="19667"/>
                  <a:pt x="2945824" y="14410"/>
                  <a:pt x="2816352" y="18288"/>
                </a:cubicBezTo>
                <a:cubicBezTo>
                  <a:pt x="2686880" y="22166"/>
                  <a:pt x="2438351" y="13507"/>
                  <a:pt x="2137410" y="18288"/>
                </a:cubicBezTo>
                <a:cubicBezTo>
                  <a:pt x="1836469" y="23069"/>
                  <a:pt x="1581391" y="46111"/>
                  <a:pt x="1408176" y="18288"/>
                </a:cubicBezTo>
                <a:cubicBezTo>
                  <a:pt x="1234961" y="-9535"/>
                  <a:pt x="1040489" y="-7495"/>
                  <a:pt x="829818" y="18288"/>
                </a:cubicBezTo>
                <a:cubicBezTo>
                  <a:pt x="619147" y="44071"/>
                  <a:pt x="238626" y="37568"/>
                  <a:pt x="0" y="18288"/>
                </a:cubicBezTo>
                <a:cubicBezTo>
                  <a:pt x="-570" y="9279"/>
                  <a:pt x="132" y="5100"/>
                  <a:pt x="0" y="0"/>
                </a:cubicBezTo>
                <a:close/>
              </a:path>
              <a:path w="5029200" h="18288" stroke="0" extrusionOk="0">
                <a:moveTo>
                  <a:pt x="0" y="0"/>
                </a:moveTo>
                <a:cubicBezTo>
                  <a:pt x="165412" y="-21137"/>
                  <a:pt x="322344" y="-21985"/>
                  <a:pt x="578358" y="0"/>
                </a:cubicBezTo>
                <a:cubicBezTo>
                  <a:pt x="834372" y="21985"/>
                  <a:pt x="907099" y="-19195"/>
                  <a:pt x="1056132" y="0"/>
                </a:cubicBezTo>
                <a:cubicBezTo>
                  <a:pt x="1205165" y="19195"/>
                  <a:pt x="1612834" y="-24928"/>
                  <a:pt x="1785366" y="0"/>
                </a:cubicBezTo>
                <a:cubicBezTo>
                  <a:pt x="1957898" y="24928"/>
                  <a:pt x="2149044" y="19108"/>
                  <a:pt x="2363724" y="0"/>
                </a:cubicBezTo>
                <a:cubicBezTo>
                  <a:pt x="2578404" y="-19108"/>
                  <a:pt x="2759981" y="-21788"/>
                  <a:pt x="2942082" y="0"/>
                </a:cubicBezTo>
                <a:cubicBezTo>
                  <a:pt x="3124183" y="21788"/>
                  <a:pt x="3482217" y="8836"/>
                  <a:pt x="3671316" y="0"/>
                </a:cubicBezTo>
                <a:cubicBezTo>
                  <a:pt x="3860415" y="-8836"/>
                  <a:pt x="4058665" y="-25048"/>
                  <a:pt x="4199382" y="0"/>
                </a:cubicBezTo>
                <a:cubicBezTo>
                  <a:pt x="4340099" y="25048"/>
                  <a:pt x="4735096" y="-22088"/>
                  <a:pt x="5029200" y="0"/>
                </a:cubicBezTo>
                <a:cubicBezTo>
                  <a:pt x="5028517" y="5414"/>
                  <a:pt x="5028480" y="12510"/>
                  <a:pt x="5029200" y="18288"/>
                </a:cubicBezTo>
                <a:cubicBezTo>
                  <a:pt x="4891577" y="31493"/>
                  <a:pt x="4684146" y="-2509"/>
                  <a:pt x="4501134" y="18288"/>
                </a:cubicBezTo>
                <a:cubicBezTo>
                  <a:pt x="4318122" y="39085"/>
                  <a:pt x="4030703" y="3672"/>
                  <a:pt x="3872484" y="18288"/>
                </a:cubicBezTo>
                <a:cubicBezTo>
                  <a:pt x="3714265" y="32905"/>
                  <a:pt x="3546134" y="7501"/>
                  <a:pt x="3294126" y="18288"/>
                </a:cubicBezTo>
                <a:cubicBezTo>
                  <a:pt x="3042118" y="29075"/>
                  <a:pt x="2912116" y="11153"/>
                  <a:pt x="2564892" y="18288"/>
                </a:cubicBezTo>
                <a:cubicBezTo>
                  <a:pt x="2217668" y="25423"/>
                  <a:pt x="2095118" y="11659"/>
                  <a:pt x="1835658" y="18288"/>
                </a:cubicBezTo>
                <a:cubicBezTo>
                  <a:pt x="1576198" y="24917"/>
                  <a:pt x="1500897" y="19889"/>
                  <a:pt x="1307592" y="18288"/>
                </a:cubicBezTo>
                <a:cubicBezTo>
                  <a:pt x="1114287" y="16687"/>
                  <a:pt x="961527" y="47453"/>
                  <a:pt x="678942" y="18288"/>
                </a:cubicBezTo>
                <a:cubicBezTo>
                  <a:pt x="396357" y="-10877"/>
                  <a:pt x="271066" y="23005"/>
                  <a:pt x="0" y="18288"/>
                </a:cubicBezTo>
                <a:cubicBezTo>
                  <a:pt x="-306" y="11061"/>
                  <a:pt x="-655" y="7751"/>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1537C15-C6EA-66DE-4942-ABFA4DB1ADC6}"/>
              </a:ext>
            </a:extLst>
          </p:cNvPr>
          <p:cNvSpPr>
            <a:spLocks noGrp="1"/>
          </p:cNvSpPr>
          <p:nvPr>
            <p:ph idx="1"/>
          </p:nvPr>
        </p:nvSpPr>
        <p:spPr>
          <a:xfrm>
            <a:off x="4629991" y="2798064"/>
            <a:ext cx="7427689" cy="3860219"/>
          </a:xfrm>
        </p:spPr>
        <p:txBody>
          <a:bodyPr anchor="t">
            <a:normAutofit fontScale="92500" lnSpcReduction="10000"/>
          </a:bodyPr>
          <a:lstStyle/>
          <a:p>
            <a:r>
              <a:rPr lang="en-US" sz="1800" dirty="0">
                <a:solidFill>
                  <a:srgbClr val="FFFFFF"/>
                </a:solidFill>
                <a:latin typeface="Arial" panose="020B0604020202020204" pitchFamily="34" charset="0"/>
                <a:cs typeface="Arial" panose="020B0604020202020204" pitchFamily="34" charset="0"/>
              </a:rPr>
              <a:t>Do you know what resources are available to you?</a:t>
            </a:r>
          </a:p>
          <a:p>
            <a:pPr lvl="1"/>
            <a:r>
              <a:rPr lang="en-US" sz="1800" dirty="0">
                <a:solidFill>
                  <a:srgbClr val="FFFFFF"/>
                </a:solidFill>
                <a:latin typeface="Arial" panose="020B0604020202020204" pitchFamily="34" charset="0"/>
                <a:cs typeface="Arial" panose="020B0604020202020204" pitchFamily="34" charset="0"/>
              </a:rPr>
              <a:t>Federal law enforcement support</a:t>
            </a:r>
          </a:p>
          <a:p>
            <a:pPr lvl="1"/>
            <a:r>
              <a:rPr lang="en-US" sz="1800" dirty="0">
                <a:solidFill>
                  <a:srgbClr val="FFFFFF"/>
                </a:solidFill>
                <a:latin typeface="Arial" panose="020B0604020202020204" pitchFamily="34" charset="0"/>
                <a:cs typeface="Arial" panose="020B0604020202020204" pitchFamily="34" charset="0"/>
              </a:rPr>
              <a:t>Online databases for tracking extremist and criminal activity</a:t>
            </a:r>
          </a:p>
          <a:p>
            <a:pPr lvl="1"/>
            <a:r>
              <a:rPr lang="en-US" sz="1800" dirty="0">
                <a:solidFill>
                  <a:srgbClr val="FFFFFF"/>
                </a:solidFill>
                <a:latin typeface="Arial" panose="020B0604020202020204" pitchFamily="34" charset="0"/>
                <a:cs typeface="Arial" panose="020B0604020202020204" pitchFamily="34" charset="0"/>
              </a:rPr>
              <a:t>Mental health services</a:t>
            </a:r>
          </a:p>
          <a:p>
            <a:pPr lvl="1"/>
            <a:r>
              <a:rPr lang="en-US" sz="1800" dirty="0">
                <a:solidFill>
                  <a:srgbClr val="FFFFFF"/>
                </a:solidFill>
                <a:latin typeface="Arial" panose="020B0604020202020204" pitchFamily="34" charset="0"/>
                <a:cs typeface="Arial" panose="020B0604020202020204" pitchFamily="34" charset="0"/>
              </a:rPr>
              <a:t>Community members who can help with referrals and interventions</a:t>
            </a:r>
          </a:p>
          <a:p>
            <a:pPr lvl="2"/>
            <a:r>
              <a:rPr lang="en-US" sz="1800" dirty="0">
                <a:solidFill>
                  <a:srgbClr val="FFFFFF"/>
                </a:solidFill>
                <a:latin typeface="Arial" panose="020B0604020202020204" pitchFamily="34" charset="0"/>
                <a:cs typeface="Arial" panose="020B0604020202020204" pitchFamily="34" charset="0"/>
              </a:rPr>
              <a:t>Teachers</a:t>
            </a:r>
          </a:p>
          <a:p>
            <a:pPr lvl="2"/>
            <a:r>
              <a:rPr lang="en-US" sz="1800" dirty="0">
                <a:solidFill>
                  <a:srgbClr val="FFFFFF"/>
                </a:solidFill>
                <a:latin typeface="Arial" panose="020B0604020202020204" pitchFamily="34" charset="0"/>
                <a:cs typeface="Arial" panose="020B0604020202020204" pitchFamily="34" charset="0"/>
              </a:rPr>
              <a:t>Clergy</a:t>
            </a:r>
          </a:p>
          <a:p>
            <a:pPr lvl="2"/>
            <a:r>
              <a:rPr lang="en-US" sz="1800" dirty="0">
                <a:solidFill>
                  <a:srgbClr val="FFFFFF"/>
                </a:solidFill>
                <a:latin typeface="Arial" panose="020B0604020202020204" pitchFamily="34" charset="0"/>
                <a:cs typeface="Arial" panose="020B0604020202020204" pitchFamily="34" charset="0"/>
              </a:rPr>
              <a:t>Community leaders</a:t>
            </a:r>
          </a:p>
          <a:p>
            <a:pPr lvl="2"/>
            <a:r>
              <a:rPr lang="en-US" sz="1800" dirty="0">
                <a:solidFill>
                  <a:srgbClr val="FFFFFF"/>
                </a:solidFill>
                <a:latin typeface="Arial" panose="020B0604020202020204" pitchFamily="34" charset="0"/>
                <a:cs typeface="Arial" panose="020B0604020202020204" pitchFamily="34" charset="0"/>
              </a:rPr>
              <a:t>Youth groups</a:t>
            </a:r>
          </a:p>
          <a:p>
            <a:pPr lvl="2"/>
            <a:r>
              <a:rPr lang="en-US" sz="1800" dirty="0">
                <a:solidFill>
                  <a:srgbClr val="FFFFFF"/>
                </a:solidFill>
                <a:latin typeface="Arial" panose="020B0604020202020204" pitchFamily="34" charset="0"/>
                <a:cs typeface="Arial" panose="020B0604020202020204" pitchFamily="34" charset="0"/>
              </a:rPr>
              <a:t>Martial Arts Leaders</a:t>
            </a:r>
          </a:p>
          <a:p>
            <a:pPr lvl="2"/>
            <a:r>
              <a:rPr lang="en-US" sz="1800" dirty="0">
                <a:solidFill>
                  <a:srgbClr val="FFFFFF"/>
                </a:solidFill>
                <a:latin typeface="Arial" panose="020B0604020202020204" pitchFamily="34" charset="0"/>
                <a:cs typeface="Arial" panose="020B0604020202020204" pitchFamily="34" charset="0"/>
              </a:rPr>
              <a:t>Gym and Paintball Clubs</a:t>
            </a:r>
          </a:p>
          <a:p>
            <a:pPr lvl="2"/>
            <a:r>
              <a:rPr lang="en-US" sz="1800" dirty="0" err="1">
                <a:solidFill>
                  <a:srgbClr val="FFFFFF"/>
                </a:solidFill>
                <a:latin typeface="Arial" panose="020B0604020202020204" pitchFamily="34" charset="0"/>
                <a:cs typeface="Arial" panose="020B0604020202020204" pitchFamily="34" charset="0"/>
              </a:rPr>
              <a:t>Doxxing</a:t>
            </a:r>
            <a:endParaRPr lang="en-US" sz="1800" dirty="0">
              <a:solidFill>
                <a:srgbClr val="FFFFFF"/>
              </a:solidFill>
              <a:latin typeface="Arial" panose="020B0604020202020204" pitchFamily="34" charset="0"/>
              <a:cs typeface="Arial" panose="020B0604020202020204" pitchFamily="34" charset="0"/>
            </a:endParaRPr>
          </a:p>
          <a:p>
            <a:pPr lvl="1"/>
            <a:r>
              <a:rPr lang="en-US" sz="1800" dirty="0">
                <a:solidFill>
                  <a:srgbClr val="FFFFFF"/>
                </a:solidFill>
                <a:latin typeface="Arial" panose="020B0604020202020204" pitchFamily="34" charset="0"/>
                <a:cs typeface="Arial" panose="020B0604020202020204" pitchFamily="34" charset="0"/>
              </a:rPr>
              <a:t>Non-profits that support police and their families</a:t>
            </a:r>
          </a:p>
          <a:p>
            <a:pPr marL="457200" lvl="1" indent="0">
              <a:buNone/>
            </a:pPr>
            <a:endParaRPr lang="en-US" sz="1400" dirty="0">
              <a:solidFill>
                <a:srgbClr val="FFFFFF"/>
              </a:solidFill>
            </a:endParaRPr>
          </a:p>
        </p:txBody>
      </p:sp>
    </p:spTree>
    <p:extLst>
      <p:ext uri="{BB962C8B-B14F-4D97-AF65-F5344CB8AC3E}">
        <p14:creationId xmlns:p14="http://schemas.microsoft.com/office/powerpoint/2010/main" val="2101057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7028F-26FD-5B97-7BB6-93BA63528C7B}"/>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Data Tracking</a:t>
            </a:r>
          </a:p>
        </p:txBody>
      </p:sp>
      <p:graphicFrame>
        <p:nvGraphicFramePr>
          <p:cNvPr id="5" name="Content Placeholder 2">
            <a:extLst>
              <a:ext uri="{FF2B5EF4-FFF2-40B4-BE49-F238E27FC236}">
                <a16:creationId xmlns:a16="http://schemas.microsoft.com/office/drawing/2014/main" id="{780CE2BA-60B4-2EDF-9C98-72C689D2116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Logo&#10;&#10;Description automatically generated with medium confidence">
            <a:extLst>
              <a:ext uri="{FF2B5EF4-FFF2-40B4-BE49-F238E27FC236}">
                <a16:creationId xmlns:a16="http://schemas.microsoft.com/office/drawing/2014/main" id="{EAC47B30-046E-F5D9-CF6E-2909574CAFD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5400" y="5660465"/>
            <a:ext cx="4954693" cy="1032996"/>
          </a:xfrm>
          <a:prstGeom prst="rect">
            <a:avLst/>
          </a:prstGeom>
        </p:spPr>
      </p:pic>
    </p:spTree>
    <p:extLst>
      <p:ext uri="{BB962C8B-B14F-4D97-AF65-F5344CB8AC3E}">
        <p14:creationId xmlns:p14="http://schemas.microsoft.com/office/powerpoint/2010/main" val="3206603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DC37E-34BC-7464-C9A2-6035BFA70107}"/>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SPL – </a:t>
            </a:r>
            <a:r>
              <a:rPr lang="en-US" b="1" dirty="0">
                <a:latin typeface="Arial" panose="020B0604020202020204" pitchFamily="34" charset="0"/>
                <a:cs typeface="Arial" panose="020B0604020202020204" pitchFamily="34" charset="0"/>
                <a:hlinkClick r:id="rId3"/>
              </a:rPr>
              <a:t>Hate Map</a:t>
            </a:r>
            <a:endParaRPr lang="en-US" b="1" dirty="0">
              <a:latin typeface="Arial" panose="020B0604020202020204" pitchFamily="34" charset="0"/>
              <a:cs typeface="Arial" panose="020B0604020202020204" pitchFamily="34" charset="0"/>
            </a:endParaRPr>
          </a:p>
        </p:txBody>
      </p:sp>
      <p:pic>
        <p:nvPicPr>
          <p:cNvPr id="5" name="Content Placeholder 4" descr="A picture containing text&#10;&#10;Description automatically generated">
            <a:hlinkClick r:id="rId3"/>
            <a:extLst>
              <a:ext uri="{FF2B5EF4-FFF2-40B4-BE49-F238E27FC236}">
                <a16:creationId xmlns:a16="http://schemas.microsoft.com/office/drawing/2014/main" id="{ABCF61B6-2640-F301-785C-A02482E9B998}"/>
              </a:ext>
            </a:extLst>
          </p:cNvPr>
          <p:cNvPicPr>
            <a:picLocks noGrp="1" noChangeAspect="1"/>
          </p:cNvPicPr>
          <p:nvPr>
            <p:ph idx="1"/>
          </p:nvPr>
        </p:nvPicPr>
        <p:blipFill>
          <a:blip r:embed="rId4"/>
          <a:stretch>
            <a:fillRect/>
          </a:stretch>
        </p:blipFill>
        <p:spPr>
          <a:xfrm>
            <a:off x="838200" y="1461247"/>
            <a:ext cx="10410370" cy="5396753"/>
          </a:xfrm>
        </p:spPr>
      </p:pic>
    </p:spTree>
    <p:extLst>
      <p:ext uri="{BB962C8B-B14F-4D97-AF65-F5344CB8AC3E}">
        <p14:creationId xmlns:p14="http://schemas.microsoft.com/office/powerpoint/2010/main" val="167142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A9950-0AE6-2A58-8C32-1679CE2EB948}"/>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SPL Hate Map by State</a:t>
            </a:r>
          </a:p>
        </p:txBody>
      </p:sp>
      <p:pic>
        <p:nvPicPr>
          <p:cNvPr id="7" name="Content Placeholder 6" descr="A screenshot of a video game&#10;&#10;Description automatically generated">
            <a:extLst>
              <a:ext uri="{FF2B5EF4-FFF2-40B4-BE49-F238E27FC236}">
                <a16:creationId xmlns:a16="http://schemas.microsoft.com/office/drawing/2014/main" id="{328F1229-0E9C-EB0B-F01B-5DA1AF85B280}"/>
              </a:ext>
            </a:extLst>
          </p:cNvPr>
          <p:cNvPicPr>
            <a:picLocks noGrp="1" noChangeAspect="1"/>
          </p:cNvPicPr>
          <p:nvPr>
            <p:ph idx="1"/>
          </p:nvPr>
        </p:nvPicPr>
        <p:blipFill>
          <a:blip r:embed="rId2"/>
          <a:stretch>
            <a:fillRect/>
          </a:stretch>
        </p:blipFill>
        <p:spPr>
          <a:xfrm>
            <a:off x="0" y="1607175"/>
            <a:ext cx="12132393" cy="5250825"/>
          </a:xfrm>
        </p:spPr>
      </p:pic>
      <p:sp>
        <p:nvSpPr>
          <p:cNvPr id="5" name="TextBox 4">
            <a:extLst>
              <a:ext uri="{FF2B5EF4-FFF2-40B4-BE49-F238E27FC236}">
                <a16:creationId xmlns:a16="http://schemas.microsoft.com/office/drawing/2014/main" id="{77C7A2F4-A685-8180-B6AF-A4F0505308C4}"/>
              </a:ext>
            </a:extLst>
          </p:cNvPr>
          <p:cNvSpPr txBox="1"/>
          <p:nvPr/>
        </p:nvSpPr>
        <p:spPr>
          <a:xfrm>
            <a:off x="3048000" y="3247962"/>
            <a:ext cx="6096000" cy="369332"/>
          </a:xfrm>
          <a:prstGeom prst="rect">
            <a:avLst/>
          </a:prstGeom>
          <a:noFill/>
        </p:spPr>
        <p:txBody>
          <a:bodyPr wrap="square">
            <a:spAutoFit/>
          </a:bodyPr>
          <a:lstStyle/>
          <a:p>
            <a:r>
              <a:rPr lang="en-US" dirty="0"/>
              <a:t>https://</a:t>
            </a:r>
            <a:r>
              <a:rPr lang="en-US" dirty="0" err="1"/>
              <a:t>www.splcenter.org</a:t>
            </a:r>
            <a:r>
              <a:rPr lang="en-US" dirty="0"/>
              <a:t>/hate-map</a:t>
            </a:r>
          </a:p>
        </p:txBody>
      </p:sp>
    </p:spTree>
    <p:extLst>
      <p:ext uri="{BB962C8B-B14F-4D97-AF65-F5344CB8AC3E}">
        <p14:creationId xmlns:p14="http://schemas.microsoft.com/office/powerpoint/2010/main" val="2098623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FAB9888-F9A0-1CC5-B9D7-534F0E8BF1A0}"/>
              </a:ext>
            </a:extLst>
          </p:cNvPr>
          <p:cNvSpPr txBox="1"/>
          <p:nvPr/>
        </p:nvSpPr>
        <p:spPr>
          <a:xfrm>
            <a:off x="261258" y="2872899"/>
            <a:ext cx="4622412" cy="379612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900" b="0" i="0" dirty="0">
                <a:effectLst/>
                <a:latin typeface="Arial" panose="020B0604020202020204" pitchFamily="34" charset="0"/>
                <a:cs typeface="Arial" panose="020B0604020202020204" pitchFamily="34" charset="0"/>
                <a:hlinkClick r:id="rId3"/>
              </a:rPr>
              <a:t>ADL H.E.A.T. Map</a:t>
            </a:r>
            <a:r>
              <a:rPr lang="en-US" sz="1900" b="0" i="0" dirty="0">
                <a:effectLst/>
                <a:latin typeface="Arial" panose="020B0604020202020204" pitchFamily="34" charset="0"/>
                <a:cs typeface="Arial" panose="020B0604020202020204" pitchFamily="34" charset="0"/>
              </a:rPr>
              <a:t>™ (Hate, Extremism, Antisemitism, Terrorism) is the first-of-its-kind interactive and customizable map detailing specific incidents of hate, extremism, antisemitism and terrorism by state and nationwide. This interactive map lets you read details on specific incidents, better understand tactics extremists use, compare activity by type and/or state and access and download raw data. </a:t>
            </a:r>
            <a:endParaRPr lang="en-US" sz="1900" dirty="0">
              <a:latin typeface="Arial" panose="020B0604020202020204" pitchFamily="34" charset="0"/>
              <a:cs typeface="Arial" panose="020B0604020202020204" pitchFamily="34" charset="0"/>
            </a:endParaRPr>
          </a:p>
        </p:txBody>
      </p:sp>
      <p:pic>
        <p:nvPicPr>
          <p:cNvPr id="9" name="Content Placeholder 8" descr="A screenshot of a video game&#10;&#10;Description automatically generated with medium confidence">
            <a:extLst>
              <a:ext uri="{FF2B5EF4-FFF2-40B4-BE49-F238E27FC236}">
                <a16:creationId xmlns:a16="http://schemas.microsoft.com/office/drawing/2014/main" id="{7C6C57B4-2F80-D69D-991B-302DBCD8416B}"/>
              </a:ext>
            </a:extLst>
          </p:cNvPr>
          <p:cNvPicPr>
            <a:picLocks noGrp="1" noChangeAspect="1"/>
          </p:cNvPicPr>
          <p:nvPr>
            <p:ph idx="1"/>
          </p:nvPr>
        </p:nvPicPr>
        <p:blipFill rotWithShape="1">
          <a:blip r:embed="rId4"/>
          <a:srcRect l="30658" r="1417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4" name="TextBox 13">
            <a:extLst>
              <a:ext uri="{FF2B5EF4-FFF2-40B4-BE49-F238E27FC236}">
                <a16:creationId xmlns:a16="http://schemas.microsoft.com/office/drawing/2014/main" id="{CF4B3933-6AEA-213E-032F-0FBF91444BA5}"/>
              </a:ext>
            </a:extLst>
          </p:cNvPr>
          <p:cNvSpPr txBox="1"/>
          <p:nvPr/>
        </p:nvSpPr>
        <p:spPr>
          <a:xfrm>
            <a:off x="437488" y="1051729"/>
            <a:ext cx="4269951" cy="769441"/>
          </a:xfrm>
          <a:prstGeom prst="rect">
            <a:avLst/>
          </a:prstGeom>
          <a:noFill/>
        </p:spPr>
        <p:txBody>
          <a:bodyPr wrap="none" rtlCol="0">
            <a:spAutoFit/>
          </a:bodyPr>
          <a:lstStyle/>
          <a:p>
            <a:r>
              <a:rPr lang="en-US" sz="4400" b="1" dirty="0">
                <a:latin typeface="Arial" panose="020B0604020202020204" pitchFamily="34" charset="0"/>
                <a:cs typeface="Arial" panose="020B0604020202020204" pitchFamily="34" charset="0"/>
              </a:rPr>
              <a:t>ADL HEAT Map</a:t>
            </a:r>
          </a:p>
        </p:txBody>
      </p:sp>
    </p:spTree>
    <p:extLst>
      <p:ext uri="{BB962C8B-B14F-4D97-AF65-F5344CB8AC3E}">
        <p14:creationId xmlns:p14="http://schemas.microsoft.com/office/powerpoint/2010/main" val="3784839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486C67-5B52-67B6-A72D-01E2B3C421C4}"/>
              </a:ext>
            </a:extLst>
          </p:cNvPr>
          <p:cNvSpPr>
            <a:spLocks noGrp="1"/>
          </p:cNvSpPr>
          <p:nvPr>
            <p:ph type="title"/>
          </p:nvPr>
        </p:nvSpPr>
        <p:spPr>
          <a:xfrm>
            <a:off x="641774" y="318165"/>
            <a:ext cx="9984615" cy="1597228"/>
          </a:xfrm>
        </p:spPr>
        <p:txBody>
          <a:bodyPr>
            <a:normAutofit/>
          </a:bodyPr>
          <a:lstStyle/>
          <a:p>
            <a:r>
              <a:rPr lang="en-US" sz="4800" b="1" dirty="0">
                <a:latin typeface="Arial" panose="020B0604020202020204" pitchFamily="34" charset="0"/>
                <a:cs typeface="Arial" panose="020B0604020202020204" pitchFamily="34" charset="0"/>
              </a:rPr>
              <a:t>Policing Plans for Action</a:t>
            </a:r>
          </a:p>
        </p:txBody>
      </p:sp>
      <p:pic>
        <p:nvPicPr>
          <p:cNvPr id="5" name="Picture 4" descr="Logo&#10;&#10;Description automatically generated with medium confidence">
            <a:extLst>
              <a:ext uri="{FF2B5EF4-FFF2-40B4-BE49-F238E27FC236}">
                <a16:creationId xmlns:a16="http://schemas.microsoft.com/office/drawing/2014/main" id="{075D091F-0E42-1CAA-E686-522E0E84F9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0618" y="5617926"/>
            <a:ext cx="3533985" cy="736795"/>
          </a:xfrm>
          <a:prstGeom prst="rect">
            <a:avLst/>
          </a:prstGeom>
        </p:spPr>
      </p:pic>
      <p:sp>
        <p:nvSpPr>
          <p:cNvPr id="3" name="Content Placeholder 2">
            <a:extLst>
              <a:ext uri="{FF2B5EF4-FFF2-40B4-BE49-F238E27FC236}">
                <a16:creationId xmlns:a16="http://schemas.microsoft.com/office/drawing/2014/main" id="{A2D0F0A8-A1B1-6FCD-EC82-0808ADF8503E}"/>
              </a:ext>
            </a:extLst>
          </p:cNvPr>
          <p:cNvSpPr>
            <a:spLocks noGrp="1"/>
          </p:cNvSpPr>
          <p:nvPr>
            <p:ph idx="1"/>
          </p:nvPr>
        </p:nvSpPr>
        <p:spPr>
          <a:xfrm>
            <a:off x="704662" y="1542292"/>
            <a:ext cx="10769430" cy="4849731"/>
          </a:xfrm>
        </p:spPr>
        <p:txBody>
          <a:bodyPr anchor="t">
            <a:normAutofit/>
          </a:bodyPr>
          <a:lstStyle/>
          <a:p>
            <a:r>
              <a:rPr lang="en-US" sz="2000" dirty="0">
                <a:latin typeface="Arial" panose="020B0604020202020204" pitchFamily="34" charset="0"/>
                <a:cs typeface="Arial" panose="020B0604020202020204" pitchFamily="34" charset="0"/>
              </a:rPr>
              <a:t>Consult the SPL Hate Map and the ADL Heat map and find out which groups are active in your area and what is going on regarding domestic violent extremism and terrorism in your community.</a:t>
            </a:r>
          </a:p>
          <a:p>
            <a:r>
              <a:rPr lang="en-US" sz="2000" dirty="0">
                <a:latin typeface="Arial" panose="020B0604020202020204" pitchFamily="34" charset="0"/>
                <a:cs typeface="Arial" panose="020B0604020202020204" pitchFamily="34" charset="0"/>
              </a:rPr>
              <a:t>Reach out and establish and maintain inter-agency coordination – Proud Boys, Patriot Front, Antifa, etc. frequently travel to protests.</a:t>
            </a:r>
          </a:p>
          <a:p>
            <a:r>
              <a:rPr lang="en-US" sz="2000" dirty="0">
                <a:latin typeface="Arial" panose="020B0604020202020204" pitchFamily="34" charset="0"/>
                <a:cs typeface="Arial" panose="020B0604020202020204" pitchFamily="34" charset="0"/>
              </a:rPr>
              <a:t>Establish and maintain a data-tracking system</a:t>
            </a:r>
          </a:p>
          <a:p>
            <a:pPr lvl="1"/>
            <a:r>
              <a:rPr lang="en-US" sz="2000" dirty="0">
                <a:latin typeface="Arial" panose="020B0604020202020204" pitchFamily="34" charset="0"/>
                <a:cs typeface="Arial" panose="020B0604020202020204" pitchFamily="34" charset="0"/>
              </a:rPr>
              <a:t>Assign a point person for tracking cases of violent extremism and begin a reporting system</a:t>
            </a:r>
          </a:p>
          <a:p>
            <a:pPr lvl="1"/>
            <a:r>
              <a:rPr lang="en-US" sz="2000" dirty="0">
                <a:latin typeface="Arial" panose="020B0604020202020204" pitchFamily="34" charset="0"/>
                <a:cs typeface="Arial" panose="020B0604020202020204" pitchFamily="34" charset="0"/>
              </a:rPr>
              <a:t>Every officer understands how to report and track data</a:t>
            </a:r>
          </a:p>
          <a:p>
            <a:r>
              <a:rPr lang="en-US" sz="2000" dirty="0">
                <a:latin typeface="Arial" panose="020B0604020202020204" pitchFamily="34" charset="0"/>
                <a:cs typeface="Arial" panose="020B0604020202020204" pitchFamily="34" charset="0"/>
              </a:rPr>
              <a:t>Establish ties with informal reporters – teachers, social workers, fight clubs, gun shops, members of groups of concern…</a:t>
            </a:r>
          </a:p>
          <a:p>
            <a:r>
              <a:rPr lang="en-US" sz="2000" dirty="0">
                <a:latin typeface="Arial" panose="020B0604020202020204" pitchFamily="34" charset="0"/>
                <a:cs typeface="Arial" panose="020B0604020202020204" pitchFamily="34" charset="0"/>
              </a:rPr>
              <a:t>Establish, advertise, and maintain an early warning system, making it clear that help will be provided</a:t>
            </a:r>
          </a:p>
          <a:p>
            <a:r>
              <a:rPr lang="en-US" sz="2000" dirty="0">
                <a:latin typeface="Arial" panose="020B0604020202020204" pitchFamily="34" charset="0"/>
                <a:cs typeface="Arial" panose="020B0604020202020204" pitchFamily="34" charset="0"/>
              </a:rPr>
              <a:t>Every officer has community policing training to build trust</a:t>
            </a:r>
          </a:p>
        </p:txBody>
      </p:sp>
    </p:spTree>
    <p:extLst>
      <p:ext uri="{BB962C8B-B14F-4D97-AF65-F5344CB8AC3E}">
        <p14:creationId xmlns:p14="http://schemas.microsoft.com/office/powerpoint/2010/main" val="3884027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486C67-5B52-67B6-A72D-01E2B3C421C4}"/>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b="1" kern="1200">
                <a:solidFill>
                  <a:schemeClr val="tx1"/>
                </a:solidFill>
                <a:latin typeface="+mj-lt"/>
                <a:ea typeface="+mj-ea"/>
                <a:cs typeface="+mj-cs"/>
              </a:rPr>
              <a:t>Post-Quiz</a:t>
            </a:r>
          </a:p>
        </p:txBody>
      </p:sp>
      <p:grpSp>
        <p:nvGrpSpPr>
          <p:cNvPr id="32" name="Group 3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3" name="Rectangle 3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with medium confidence">
            <a:extLst>
              <a:ext uri="{FF2B5EF4-FFF2-40B4-BE49-F238E27FC236}">
                <a16:creationId xmlns:a16="http://schemas.microsoft.com/office/drawing/2014/main" id="{075D091F-0E42-1CAA-E686-522E0E84F9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2492" y="2822527"/>
            <a:ext cx="5536001" cy="1154192"/>
          </a:xfrm>
          <a:prstGeom prst="rect">
            <a:avLst/>
          </a:prstGeom>
        </p:spPr>
      </p:pic>
    </p:spTree>
    <p:extLst>
      <p:ext uri="{BB962C8B-B14F-4D97-AF65-F5344CB8AC3E}">
        <p14:creationId xmlns:p14="http://schemas.microsoft.com/office/powerpoint/2010/main" val="4153875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Shape 5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1" name="Rectangle 6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C5D00C-3190-0346-6F32-405DE553C376}"/>
              </a:ext>
            </a:extLst>
          </p:cNvPr>
          <p:cNvSpPr>
            <a:spLocks noGrp="1"/>
          </p:cNvSpPr>
          <p:nvPr>
            <p:ph type="title"/>
          </p:nvPr>
        </p:nvSpPr>
        <p:spPr>
          <a:xfrm>
            <a:off x="466722" y="586855"/>
            <a:ext cx="3201366" cy="3387497"/>
          </a:xfrm>
        </p:spPr>
        <p:txBody>
          <a:bodyPr anchor="b">
            <a:normAutofit/>
          </a:bodyPr>
          <a:lstStyle/>
          <a:p>
            <a:pPr algn="r"/>
            <a:r>
              <a:rPr lang="en-US" sz="4000" b="1" dirty="0">
                <a:solidFill>
                  <a:srgbClr val="FFFFFF"/>
                </a:solidFill>
                <a:latin typeface="Arial" panose="020B0604020202020204" pitchFamily="34" charset="0"/>
                <a:cs typeface="Arial" panose="020B0604020202020204" pitchFamily="34" charset="0"/>
              </a:rPr>
              <a:t>Thank You!</a:t>
            </a:r>
          </a:p>
        </p:txBody>
      </p:sp>
      <p:sp>
        <p:nvSpPr>
          <p:cNvPr id="3" name="Content Placeholder 2">
            <a:extLst>
              <a:ext uri="{FF2B5EF4-FFF2-40B4-BE49-F238E27FC236}">
                <a16:creationId xmlns:a16="http://schemas.microsoft.com/office/drawing/2014/main" id="{611B1E76-6B8C-E7AB-230B-32DF493B7FAC}"/>
              </a:ext>
            </a:extLst>
          </p:cNvPr>
          <p:cNvSpPr>
            <a:spLocks noGrp="1"/>
          </p:cNvSpPr>
          <p:nvPr>
            <p:ph idx="1"/>
          </p:nvPr>
        </p:nvSpPr>
        <p:spPr>
          <a:xfrm>
            <a:off x="4581727" y="649480"/>
            <a:ext cx="7184972" cy="5546047"/>
          </a:xfrm>
        </p:spPr>
        <p:txBody>
          <a:bodyPr anchor="ctr">
            <a:normAutofit/>
          </a:bodyPr>
          <a:lstStyle/>
          <a:p>
            <a:r>
              <a:rPr lang="en-US" sz="2000" b="1" dirty="0">
                <a:latin typeface="Arial" panose="020B0604020202020204" pitchFamily="34" charset="0"/>
                <a:cs typeface="Arial" panose="020B0604020202020204" pitchFamily="34" charset="0"/>
              </a:rPr>
              <a:t>Contact</a:t>
            </a:r>
            <a:r>
              <a:rPr lang="en-US" sz="2000" dirty="0">
                <a:latin typeface="Arial" panose="020B0604020202020204" pitchFamily="34" charset="0"/>
                <a:cs typeface="Arial" panose="020B0604020202020204" pitchFamily="34" charset="0"/>
              </a:rPr>
              <a:t>:</a:t>
            </a:r>
          </a:p>
          <a:p>
            <a:pPr lvl="1"/>
            <a:r>
              <a:rPr lang="en-US" sz="2000" dirty="0">
                <a:latin typeface="Arial" panose="020B0604020202020204" pitchFamily="34" charset="0"/>
                <a:cs typeface="Arial" panose="020B0604020202020204" pitchFamily="34" charset="0"/>
              </a:rPr>
              <a:t>Anne Speckhard: </a:t>
            </a:r>
            <a:r>
              <a:rPr lang="en-US" sz="2000" dirty="0">
                <a:latin typeface="Arial" panose="020B0604020202020204" pitchFamily="34" charset="0"/>
                <a:cs typeface="Arial" panose="020B0604020202020204" pitchFamily="34" charset="0"/>
                <a:hlinkClick r:id="rId2"/>
              </a:rPr>
              <a:t>Anne.Speckhard@ICSVE.org</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ICSVE website </a:t>
            </a:r>
            <a:r>
              <a:rPr lang="en-US" sz="2000" dirty="0" err="1">
                <a:latin typeface="Arial" panose="020B0604020202020204" pitchFamily="34" charset="0"/>
                <a:cs typeface="Arial" panose="020B0604020202020204" pitchFamily="34" charset="0"/>
              </a:rPr>
              <a:t>www.ICSVE.org</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ICSVE Research Reports </a:t>
            </a:r>
            <a:r>
              <a:rPr lang="en-US" sz="2000" dirty="0">
                <a:latin typeface="Arial" panose="020B0604020202020204" pitchFamily="34" charset="0"/>
                <a:cs typeface="Arial" panose="020B0604020202020204" pitchFamily="34" charset="0"/>
              </a:rPr>
              <a:t>- https://</a:t>
            </a:r>
            <a:r>
              <a:rPr lang="en-US" sz="2000" dirty="0" err="1">
                <a:latin typeface="Arial" panose="020B0604020202020204" pitchFamily="34" charset="0"/>
                <a:cs typeface="Arial" panose="020B0604020202020204" pitchFamily="34" charset="0"/>
              </a:rPr>
              <a:t>www.icsve.org</a:t>
            </a:r>
            <a:r>
              <a:rPr lang="en-US" sz="2000" dirty="0">
                <a:latin typeface="Arial" panose="020B0604020202020204" pitchFamily="34" charset="0"/>
                <a:cs typeface="Arial" panose="020B0604020202020204" pitchFamily="34" charset="0"/>
              </a:rPr>
              <a:t>/publications/research-reports/ </a:t>
            </a:r>
          </a:p>
          <a:p>
            <a:pPr lvl="1"/>
            <a:r>
              <a:rPr lang="en-US" sz="2000" b="1" dirty="0">
                <a:latin typeface="Arial" panose="020B0604020202020204" pitchFamily="34" charset="0"/>
                <a:cs typeface="Arial" panose="020B0604020202020204" pitchFamily="34" charset="0"/>
              </a:rPr>
              <a:t>ICSVE Training Events - </a:t>
            </a:r>
            <a:r>
              <a:rPr lang="en-US" sz="2000" dirty="0">
                <a:latin typeface="Arial" panose="020B0604020202020204" pitchFamily="34" charset="0"/>
                <a:cs typeface="Arial" panose="020B0604020202020204" pitchFamily="34" charset="0"/>
                <a:hlinkClick r:id="rId3"/>
              </a:rPr>
              <a:t>https://www.icsve.org/news/icsve-events/</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ICSVE Training Resources </a:t>
            </a:r>
            <a:r>
              <a:rPr lang="en-US" sz="2000" dirty="0">
                <a:latin typeface="Arial" panose="020B0604020202020204" pitchFamily="34" charset="0"/>
                <a:cs typeface="Arial" panose="020B0604020202020204" pitchFamily="34" charset="0"/>
              </a:rPr>
              <a:t>- https://</a:t>
            </a:r>
            <a:r>
              <a:rPr lang="en-US" sz="2000" dirty="0" err="1">
                <a:latin typeface="Arial" panose="020B0604020202020204" pitchFamily="34" charset="0"/>
                <a:cs typeface="Arial" panose="020B0604020202020204" pitchFamily="34" charset="0"/>
              </a:rPr>
              <a:t>www.icsve.org</a:t>
            </a:r>
            <a:r>
              <a:rPr lang="en-US" sz="2000" dirty="0">
                <a:latin typeface="Arial" panose="020B0604020202020204" pitchFamily="34" charset="0"/>
                <a:cs typeface="Arial" panose="020B0604020202020204" pitchFamily="34" charset="0"/>
              </a:rPr>
              <a:t>/p-</a:t>
            </a:r>
            <a:r>
              <a:rPr lang="en-US" sz="2000" dirty="0" err="1">
                <a:latin typeface="Arial" panose="020B0604020202020204" pitchFamily="34" charset="0"/>
                <a:cs typeface="Arial" panose="020B0604020202020204" pitchFamily="34" charset="0"/>
              </a:rPr>
              <a:t>cve</a:t>
            </a:r>
            <a:r>
              <a:rPr lang="en-US" sz="2000" dirty="0">
                <a:latin typeface="Arial" panose="020B0604020202020204" pitchFamily="34" charset="0"/>
                <a:cs typeface="Arial" panose="020B0604020202020204" pitchFamily="34" charset="0"/>
              </a:rPr>
              <a:t>-training-resources/</a:t>
            </a:r>
          </a:p>
          <a:p>
            <a:pPr lvl="1"/>
            <a:r>
              <a:rPr lang="en-US" sz="2000" b="1" dirty="0">
                <a:latin typeface="Arial" panose="020B0604020202020204" pitchFamily="34" charset="0"/>
                <a:cs typeface="Arial" panose="020B0604020202020204" pitchFamily="34" charset="0"/>
              </a:rPr>
              <a:t>ICSVE YouTube Play lists - </a:t>
            </a:r>
            <a:r>
              <a:rPr lang="en-US" sz="2000" dirty="0">
                <a:latin typeface="Arial" panose="020B0604020202020204" pitchFamily="34" charset="0"/>
                <a:cs typeface="Arial" panose="020B0604020202020204" pitchFamily="34" charset="0"/>
              </a:rPr>
              <a:t>https://</a:t>
            </a:r>
            <a:r>
              <a:rPr lang="en-US" sz="2000" dirty="0" err="1">
                <a:latin typeface="Arial" panose="020B0604020202020204" pitchFamily="34" charset="0"/>
                <a:cs typeface="Arial" panose="020B0604020202020204" pitchFamily="34" charset="0"/>
              </a:rPr>
              <a:t>www.youtube.com</a:t>
            </a:r>
            <a:r>
              <a:rPr lang="en-US" sz="2000" dirty="0">
                <a:latin typeface="Arial" panose="020B0604020202020204" pitchFamily="34" charset="0"/>
                <a:cs typeface="Arial" panose="020B0604020202020204" pitchFamily="34" charset="0"/>
              </a:rPr>
              <a:t>/@ICSVE/playlists</a:t>
            </a:r>
          </a:p>
        </p:txBody>
      </p:sp>
      <p:pic>
        <p:nvPicPr>
          <p:cNvPr id="24" name="Picture 23" descr="Logo&#10;&#10;Description automatically generated with medium confidence">
            <a:extLst>
              <a:ext uri="{FF2B5EF4-FFF2-40B4-BE49-F238E27FC236}">
                <a16:creationId xmlns:a16="http://schemas.microsoft.com/office/drawing/2014/main" id="{160B3E70-247F-274E-A3A9-1CBC845549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0923" y="6004900"/>
            <a:ext cx="3615776" cy="753847"/>
          </a:xfrm>
          <a:prstGeom prst="rect">
            <a:avLst/>
          </a:prstGeom>
        </p:spPr>
      </p:pic>
      <p:sp>
        <p:nvSpPr>
          <p:cNvPr id="4" name="TextBox 3">
            <a:extLst>
              <a:ext uri="{FF2B5EF4-FFF2-40B4-BE49-F238E27FC236}">
                <a16:creationId xmlns:a16="http://schemas.microsoft.com/office/drawing/2014/main" id="{BE657F64-EF3F-1525-95D2-2E899269B11A}"/>
              </a:ext>
            </a:extLst>
          </p:cNvPr>
          <p:cNvSpPr txBox="1"/>
          <p:nvPr/>
        </p:nvSpPr>
        <p:spPr>
          <a:xfrm>
            <a:off x="4584488" y="368300"/>
            <a:ext cx="5981700" cy="923330"/>
          </a:xfrm>
          <a:prstGeom prst="rect">
            <a:avLst/>
          </a:prstGeom>
          <a:noFill/>
        </p:spPr>
        <p:txBody>
          <a:bodyPr wrap="square" rtlCol="0">
            <a:spAutoFit/>
          </a:bodyPr>
          <a:lstStyle/>
          <a:p>
            <a:r>
              <a:rPr lang="en-US" b="0" i="1" u="none" strike="noStrike" dirty="0">
                <a:solidFill>
                  <a:srgbClr val="000000"/>
                </a:solidFill>
                <a:effectLst/>
                <a:latin typeface="Calibri" panose="020F0502020204030204" pitchFamily="34" charset="0"/>
              </a:rPr>
              <a:t>This project is funded by the U.S. Department of Homeland Security’s Center for Prevention Programs and Partnerships, opportunity number DHS-22-TTP-132-00-01”</a:t>
            </a:r>
            <a:endParaRPr lang="en-US" dirty="0"/>
          </a:p>
        </p:txBody>
      </p:sp>
    </p:spTree>
    <p:extLst>
      <p:ext uri="{BB962C8B-B14F-4D97-AF65-F5344CB8AC3E}">
        <p14:creationId xmlns:p14="http://schemas.microsoft.com/office/powerpoint/2010/main" val="12443822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7138</TotalTime>
  <Words>1604</Words>
  <Application>Microsoft Macintosh PowerPoint</Application>
  <PresentationFormat>Widescreen</PresentationFormat>
  <Paragraphs>102</Paragraphs>
  <Slides>18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CIDFont+F4</vt:lpstr>
      <vt:lpstr>Office Theme</vt:lpstr>
      <vt:lpstr>What to Do About Extremism When It Takes Root</vt:lpstr>
      <vt:lpstr>Police Responses to Terrorism and Violent Extremism ICSVE Training Outline</vt:lpstr>
      <vt:lpstr>Pre-Quiz</vt:lpstr>
      <vt:lpstr>Let’s talk Interagency Coordination as it is Crucial to Knowing What May be Coming Your Way</vt:lpstr>
      <vt:lpstr>Why is Interagency Coordination Important?</vt:lpstr>
      <vt:lpstr>Church Attack for Drag Queen Story Hour – March 2023 - Ohio</vt:lpstr>
      <vt:lpstr>Church Attack for Drag Queen Story Hour – Ohio – Warning Signs</vt:lpstr>
      <vt:lpstr>Church Attack for Drag Queen Story Hour – Ohio – Warning Signs</vt:lpstr>
      <vt:lpstr>Interagency Coordination on the Drag Queen Story Hour Attack</vt:lpstr>
      <vt:lpstr>Church Attack for Drag Queen Story Hour - Policing Issues</vt:lpstr>
      <vt:lpstr>Resources for Policing</vt:lpstr>
      <vt:lpstr>Data Tracking</vt:lpstr>
      <vt:lpstr>SPL – Hate Map</vt:lpstr>
      <vt:lpstr>SPL Hate Map by State</vt:lpstr>
      <vt:lpstr>PowerPoint Presentation</vt:lpstr>
      <vt:lpstr>Policing Plans for Action</vt:lpstr>
      <vt:lpstr>Post-Quiz</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Ideologies &amp; Groups – Part 1</dc:title>
  <dc:creator>Molly Deborah Ellenberg</dc:creator>
  <cp:lastModifiedBy>Anne Speckhard</cp:lastModifiedBy>
  <cp:revision>127</cp:revision>
  <dcterms:created xsi:type="dcterms:W3CDTF">2022-11-09T13:33:02Z</dcterms:created>
  <dcterms:modified xsi:type="dcterms:W3CDTF">2024-03-08T03:52:37Z</dcterms:modified>
</cp:coreProperties>
</file>