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356" r:id="rId3"/>
    <p:sldId id="287" r:id="rId4"/>
    <p:sldId id="354" r:id="rId5"/>
    <p:sldId id="352" r:id="rId6"/>
    <p:sldId id="286" r:id="rId7"/>
    <p:sldId id="288" r:id="rId8"/>
    <p:sldId id="285" r:id="rId9"/>
    <p:sldId id="342" r:id="rId10"/>
    <p:sldId id="343" r:id="rId11"/>
    <p:sldId id="291" r:id="rId12"/>
    <p:sldId id="292" r:id="rId13"/>
    <p:sldId id="293" r:id="rId14"/>
    <p:sldId id="351" r:id="rId15"/>
    <p:sldId id="346" r:id="rId16"/>
    <p:sldId id="353" r:id="rId17"/>
    <p:sldId id="349" r:id="rId18"/>
    <p:sldId id="339" r:id="rId19"/>
    <p:sldId id="350" r:id="rId20"/>
    <p:sldId id="340" r:id="rId21"/>
    <p:sldId id="290" r:id="rId22"/>
    <p:sldId id="289" r:id="rId23"/>
    <p:sldId id="283" r:id="rId24"/>
    <p:sldId id="355" r:id="rId25"/>
    <p:sldId id="34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06"/>
    <p:restoredTop sz="94548"/>
  </p:normalViewPr>
  <p:slideViewPr>
    <p:cSldViewPr snapToGrid="0">
      <p:cViewPr varScale="1">
        <p:scale>
          <a:sx n="105" d="100"/>
          <a:sy n="105" d="100"/>
        </p:scale>
        <p:origin x="1176"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5402C4-5B23-4AFB-944D-30D3E95CDEBF}" type="doc">
      <dgm:prSet loTypeId="urn:microsoft.com/office/officeart/2016/7/layout/BasicLinearProcessNumbered" loCatId="process" qsTypeId="urn:microsoft.com/office/officeart/2005/8/quickstyle/simple1" qsCatId="simple" csTypeId="urn:microsoft.com/office/officeart/2005/8/colors/colorful5" csCatId="colorful"/>
      <dgm:spPr/>
      <dgm:t>
        <a:bodyPr/>
        <a:lstStyle/>
        <a:p>
          <a:endParaRPr lang="en-US"/>
        </a:p>
      </dgm:t>
    </dgm:pt>
    <dgm:pt modelId="{4AB77142-A508-4EC0-8FE3-14ED4B18F4C3}">
      <dgm:prSet/>
      <dgm:spPr/>
      <dgm:t>
        <a:bodyPr/>
        <a:lstStyle/>
        <a:p>
          <a:r>
            <a:rPr lang="en-US" dirty="0">
              <a:latin typeface="Arial" panose="020B0604020202020204" pitchFamily="34" charset="0"/>
              <a:cs typeface="Arial" panose="020B0604020202020204" pitchFamily="34" charset="0"/>
            </a:rPr>
            <a:t>Define and monitor the problem</a:t>
          </a:r>
        </a:p>
      </dgm:t>
    </dgm:pt>
    <dgm:pt modelId="{9137D855-E61B-49C9-A222-E7EEED3F9AFF}" type="parTrans" cxnId="{496CE887-EE23-4D58-810F-1FB02CCAEEC4}">
      <dgm:prSet/>
      <dgm:spPr/>
      <dgm:t>
        <a:bodyPr/>
        <a:lstStyle/>
        <a:p>
          <a:endParaRPr lang="en-US"/>
        </a:p>
      </dgm:t>
    </dgm:pt>
    <dgm:pt modelId="{F11F13F4-8949-449B-93A8-C37C229D00D0}" type="sibTrans" cxnId="{496CE887-EE23-4D58-810F-1FB02CCAEEC4}">
      <dgm:prSet phldrT="1" phldr="0"/>
      <dgm:spPr/>
      <dgm:t>
        <a:bodyPr/>
        <a:lstStyle/>
        <a:p>
          <a:r>
            <a:rPr lang="en-US"/>
            <a:t>1</a:t>
          </a:r>
        </a:p>
      </dgm:t>
    </dgm:pt>
    <dgm:pt modelId="{AE485B22-BB7E-4AED-8345-3107993EA857}">
      <dgm:prSet/>
      <dgm:spPr/>
      <dgm:t>
        <a:bodyPr/>
        <a:lstStyle/>
        <a:p>
          <a:r>
            <a:rPr lang="en-US" dirty="0">
              <a:latin typeface="Arial" panose="020B0604020202020204" pitchFamily="34" charset="0"/>
              <a:cs typeface="Arial" panose="020B0604020202020204" pitchFamily="34" charset="0"/>
            </a:rPr>
            <a:t>Identify risk and protective factors</a:t>
          </a:r>
        </a:p>
      </dgm:t>
    </dgm:pt>
    <dgm:pt modelId="{8DAE1998-E393-4CDA-9A49-BC9E4F217741}" type="parTrans" cxnId="{3A3181E6-BDC0-4609-8F5B-EF4F7162BB19}">
      <dgm:prSet/>
      <dgm:spPr/>
      <dgm:t>
        <a:bodyPr/>
        <a:lstStyle/>
        <a:p>
          <a:endParaRPr lang="en-US"/>
        </a:p>
      </dgm:t>
    </dgm:pt>
    <dgm:pt modelId="{A1755CD2-4990-41F9-A86B-4D8C44671030}" type="sibTrans" cxnId="{3A3181E6-BDC0-4609-8F5B-EF4F7162BB19}">
      <dgm:prSet phldrT="2" phldr="0"/>
      <dgm:spPr/>
      <dgm:t>
        <a:bodyPr/>
        <a:lstStyle/>
        <a:p>
          <a:r>
            <a:rPr lang="en-US"/>
            <a:t>2</a:t>
          </a:r>
        </a:p>
      </dgm:t>
    </dgm:pt>
    <dgm:pt modelId="{18C725E6-00E4-4AD6-B466-AF125246CC2C}">
      <dgm:prSet/>
      <dgm:spPr/>
      <dgm:t>
        <a:bodyPr/>
        <a:lstStyle/>
        <a:p>
          <a:r>
            <a:rPr lang="en-US" dirty="0">
              <a:latin typeface="Arial" panose="020B0604020202020204" pitchFamily="34" charset="0"/>
              <a:cs typeface="Arial" panose="020B0604020202020204" pitchFamily="34" charset="0"/>
            </a:rPr>
            <a:t>Develop and test prevention strategies</a:t>
          </a:r>
        </a:p>
      </dgm:t>
    </dgm:pt>
    <dgm:pt modelId="{34D47525-8BC5-4E45-9769-A3233E8B58C5}" type="parTrans" cxnId="{CBBD1F9F-7C4A-4E8B-BEAE-7A688024A09A}">
      <dgm:prSet/>
      <dgm:spPr/>
      <dgm:t>
        <a:bodyPr/>
        <a:lstStyle/>
        <a:p>
          <a:endParaRPr lang="en-US"/>
        </a:p>
      </dgm:t>
    </dgm:pt>
    <dgm:pt modelId="{E07D5B0E-5381-46B2-8B2A-608749BE2F58}" type="sibTrans" cxnId="{CBBD1F9F-7C4A-4E8B-BEAE-7A688024A09A}">
      <dgm:prSet phldrT="3" phldr="0"/>
      <dgm:spPr/>
      <dgm:t>
        <a:bodyPr/>
        <a:lstStyle/>
        <a:p>
          <a:r>
            <a:rPr lang="en-US"/>
            <a:t>3</a:t>
          </a:r>
        </a:p>
      </dgm:t>
    </dgm:pt>
    <dgm:pt modelId="{B8C422F3-E50B-40F3-A5DB-EC4B1E8875F6}">
      <dgm:prSet/>
      <dgm:spPr/>
      <dgm:t>
        <a:bodyPr/>
        <a:lstStyle/>
        <a:p>
          <a:r>
            <a:rPr lang="en-US" dirty="0">
              <a:latin typeface="Arial" panose="020B0604020202020204" pitchFamily="34" charset="0"/>
              <a:cs typeface="Arial" panose="020B0604020202020204" pitchFamily="34" charset="0"/>
            </a:rPr>
            <a:t>Ensure widespread adoption</a:t>
          </a:r>
        </a:p>
      </dgm:t>
    </dgm:pt>
    <dgm:pt modelId="{A3915EF9-3D3E-495C-821D-3073C5B2F92B}" type="parTrans" cxnId="{F89197D4-58E7-46D1-9731-3991292AA6AA}">
      <dgm:prSet/>
      <dgm:spPr/>
      <dgm:t>
        <a:bodyPr/>
        <a:lstStyle/>
        <a:p>
          <a:endParaRPr lang="en-US"/>
        </a:p>
      </dgm:t>
    </dgm:pt>
    <dgm:pt modelId="{FD6A5848-CE10-4562-AA84-707E65C5E768}" type="sibTrans" cxnId="{F89197D4-58E7-46D1-9731-3991292AA6AA}">
      <dgm:prSet phldrT="4" phldr="0"/>
      <dgm:spPr/>
      <dgm:t>
        <a:bodyPr/>
        <a:lstStyle/>
        <a:p>
          <a:r>
            <a:rPr lang="en-US"/>
            <a:t>4</a:t>
          </a:r>
        </a:p>
      </dgm:t>
    </dgm:pt>
    <dgm:pt modelId="{CAB28382-C041-B143-ACC9-B9BBA9D3A7C6}" type="pres">
      <dgm:prSet presAssocID="{455402C4-5B23-4AFB-944D-30D3E95CDEBF}" presName="Name0" presStyleCnt="0">
        <dgm:presLayoutVars>
          <dgm:animLvl val="lvl"/>
          <dgm:resizeHandles val="exact"/>
        </dgm:presLayoutVars>
      </dgm:prSet>
      <dgm:spPr/>
    </dgm:pt>
    <dgm:pt modelId="{E8D5AB82-BBDD-E64D-9A53-69A4CFC5230C}" type="pres">
      <dgm:prSet presAssocID="{4AB77142-A508-4EC0-8FE3-14ED4B18F4C3}" presName="compositeNode" presStyleCnt="0">
        <dgm:presLayoutVars>
          <dgm:bulletEnabled val="1"/>
        </dgm:presLayoutVars>
      </dgm:prSet>
      <dgm:spPr/>
    </dgm:pt>
    <dgm:pt modelId="{2F9448C7-65E5-054C-80B3-608581FDDE84}" type="pres">
      <dgm:prSet presAssocID="{4AB77142-A508-4EC0-8FE3-14ED4B18F4C3}" presName="bgRect" presStyleLbl="bgAccFollowNode1" presStyleIdx="0" presStyleCnt="4"/>
      <dgm:spPr/>
    </dgm:pt>
    <dgm:pt modelId="{68599CA9-0C88-D848-9CFD-F82919BAFA9F}" type="pres">
      <dgm:prSet presAssocID="{F11F13F4-8949-449B-93A8-C37C229D00D0}" presName="sibTransNodeCircle" presStyleLbl="alignNode1" presStyleIdx="0" presStyleCnt="8">
        <dgm:presLayoutVars>
          <dgm:chMax val="0"/>
          <dgm:bulletEnabled/>
        </dgm:presLayoutVars>
      </dgm:prSet>
      <dgm:spPr/>
    </dgm:pt>
    <dgm:pt modelId="{FB807687-D6BB-D342-8BF8-F0570D490C68}" type="pres">
      <dgm:prSet presAssocID="{4AB77142-A508-4EC0-8FE3-14ED4B18F4C3}" presName="bottomLine" presStyleLbl="alignNode1" presStyleIdx="1" presStyleCnt="8">
        <dgm:presLayoutVars/>
      </dgm:prSet>
      <dgm:spPr/>
    </dgm:pt>
    <dgm:pt modelId="{E49BF2C0-D4B7-5D49-BE66-25C98E5CB3DB}" type="pres">
      <dgm:prSet presAssocID="{4AB77142-A508-4EC0-8FE3-14ED4B18F4C3}" presName="nodeText" presStyleLbl="bgAccFollowNode1" presStyleIdx="0" presStyleCnt="4">
        <dgm:presLayoutVars>
          <dgm:bulletEnabled val="1"/>
        </dgm:presLayoutVars>
      </dgm:prSet>
      <dgm:spPr/>
    </dgm:pt>
    <dgm:pt modelId="{13FC5AB6-FBBC-FD4C-A12F-E020E61751A4}" type="pres">
      <dgm:prSet presAssocID="{F11F13F4-8949-449B-93A8-C37C229D00D0}" presName="sibTrans" presStyleCnt="0"/>
      <dgm:spPr/>
    </dgm:pt>
    <dgm:pt modelId="{69DEE977-8238-754B-A96D-78E19D637881}" type="pres">
      <dgm:prSet presAssocID="{AE485B22-BB7E-4AED-8345-3107993EA857}" presName="compositeNode" presStyleCnt="0">
        <dgm:presLayoutVars>
          <dgm:bulletEnabled val="1"/>
        </dgm:presLayoutVars>
      </dgm:prSet>
      <dgm:spPr/>
    </dgm:pt>
    <dgm:pt modelId="{60F10B85-DBFA-1543-9DDF-1E9ECA1C0911}" type="pres">
      <dgm:prSet presAssocID="{AE485B22-BB7E-4AED-8345-3107993EA857}" presName="bgRect" presStyleLbl="bgAccFollowNode1" presStyleIdx="1" presStyleCnt="4"/>
      <dgm:spPr/>
    </dgm:pt>
    <dgm:pt modelId="{BC1D01BC-2C9B-C54F-A5DA-ACC22305BA65}" type="pres">
      <dgm:prSet presAssocID="{A1755CD2-4990-41F9-A86B-4D8C44671030}" presName="sibTransNodeCircle" presStyleLbl="alignNode1" presStyleIdx="2" presStyleCnt="8">
        <dgm:presLayoutVars>
          <dgm:chMax val="0"/>
          <dgm:bulletEnabled/>
        </dgm:presLayoutVars>
      </dgm:prSet>
      <dgm:spPr/>
    </dgm:pt>
    <dgm:pt modelId="{5513BD9F-CED4-B043-B982-C164E17CF857}" type="pres">
      <dgm:prSet presAssocID="{AE485B22-BB7E-4AED-8345-3107993EA857}" presName="bottomLine" presStyleLbl="alignNode1" presStyleIdx="3" presStyleCnt="8">
        <dgm:presLayoutVars/>
      </dgm:prSet>
      <dgm:spPr/>
    </dgm:pt>
    <dgm:pt modelId="{BC64A9C1-DE17-FC42-BDBA-B872C6FD8432}" type="pres">
      <dgm:prSet presAssocID="{AE485B22-BB7E-4AED-8345-3107993EA857}" presName="nodeText" presStyleLbl="bgAccFollowNode1" presStyleIdx="1" presStyleCnt="4">
        <dgm:presLayoutVars>
          <dgm:bulletEnabled val="1"/>
        </dgm:presLayoutVars>
      </dgm:prSet>
      <dgm:spPr/>
    </dgm:pt>
    <dgm:pt modelId="{DD9CB165-9FBD-6D44-9EFC-3764E8CE5FB4}" type="pres">
      <dgm:prSet presAssocID="{A1755CD2-4990-41F9-A86B-4D8C44671030}" presName="sibTrans" presStyleCnt="0"/>
      <dgm:spPr/>
    </dgm:pt>
    <dgm:pt modelId="{93AD48D1-798F-6648-8097-4A483E7B1569}" type="pres">
      <dgm:prSet presAssocID="{18C725E6-00E4-4AD6-B466-AF125246CC2C}" presName="compositeNode" presStyleCnt="0">
        <dgm:presLayoutVars>
          <dgm:bulletEnabled val="1"/>
        </dgm:presLayoutVars>
      </dgm:prSet>
      <dgm:spPr/>
    </dgm:pt>
    <dgm:pt modelId="{CEBCF780-4D23-A042-9334-1DBCC27CD7DA}" type="pres">
      <dgm:prSet presAssocID="{18C725E6-00E4-4AD6-B466-AF125246CC2C}" presName="bgRect" presStyleLbl="bgAccFollowNode1" presStyleIdx="2" presStyleCnt="4"/>
      <dgm:spPr/>
    </dgm:pt>
    <dgm:pt modelId="{844872A6-537B-B548-A42A-623260D9ADFC}" type="pres">
      <dgm:prSet presAssocID="{E07D5B0E-5381-46B2-8B2A-608749BE2F58}" presName="sibTransNodeCircle" presStyleLbl="alignNode1" presStyleIdx="4" presStyleCnt="8">
        <dgm:presLayoutVars>
          <dgm:chMax val="0"/>
          <dgm:bulletEnabled/>
        </dgm:presLayoutVars>
      </dgm:prSet>
      <dgm:spPr/>
    </dgm:pt>
    <dgm:pt modelId="{A3585A2C-95CF-154B-8BA1-55783B23D2DC}" type="pres">
      <dgm:prSet presAssocID="{18C725E6-00E4-4AD6-B466-AF125246CC2C}" presName="bottomLine" presStyleLbl="alignNode1" presStyleIdx="5" presStyleCnt="8">
        <dgm:presLayoutVars/>
      </dgm:prSet>
      <dgm:spPr/>
    </dgm:pt>
    <dgm:pt modelId="{EAC4011C-D236-DA47-B9B9-F99C3F11297E}" type="pres">
      <dgm:prSet presAssocID="{18C725E6-00E4-4AD6-B466-AF125246CC2C}" presName="nodeText" presStyleLbl="bgAccFollowNode1" presStyleIdx="2" presStyleCnt="4">
        <dgm:presLayoutVars>
          <dgm:bulletEnabled val="1"/>
        </dgm:presLayoutVars>
      </dgm:prSet>
      <dgm:spPr/>
    </dgm:pt>
    <dgm:pt modelId="{ADC0BC4F-7981-2845-BCAE-74378B5096C8}" type="pres">
      <dgm:prSet presAssocID="{E07D5B0E-5381-46B2-8B2A-608749BE2F58}" presName="sibTrans" presStyleCnt="0"/>
      <dgm:spPr/>
    </dgm:pt>
    <dgm:pt modelId="{F170CC28-6DBC-754F-B8F9-7AE199D13918}" type="pres">
      <dgm:prSet presAssocID="{B8C422F3-E50B-40F3-A5DB-EC4B1E8875F6}" presName="compositeNode" presStyleCnt="0">
        <dgm:presLayoutVars>
          <dgm:bulletEnabled val="1"/>
        </dgm:presLayoutVars>
      </dgm:prSet>
      <dgm:spPr/>
    </dgm:pt>
    <dgm:pt modelId="{A88CF951-05DC-7340-B310-4A5EA7531031}" type="pres">
      <dgm:prSet presAssocID="{B8C422F3-E50B-40F3-A5DB-EC4B1E8875F6}" presName="bgRect" presStyleLbl="bgAccFollowNode1" presStyleIdx="3" presStyleCnt="4"/>
      <dgm:spPr/>
    </dgm:pt>
    <dgm:pt modelId="{F5ABBBA5-6331-7848-B049-8AA106C73F73}" type="pres">
      <dgm:prSet presAssocID="{FD6A5848-CE10-4562-AA84-707E65C5E768}" presName="sibTransNodeCircle" presStyleLbl="alignNode1" presStyleIdx="6" presStyleCnt="8">
        <dgm:presLayoutVars>
          <dgm:chMax val="0"/>
          <dgm:bulletEnabled/>
        </dgm:presLayoutVars>
      </dgm:prSet>
      <dgm:spPr/>
    </dgm:pt>
    <dgm:pt modelId="{C99BB1D1-0CAC-A94D-8E8A-157289A2C876}" type="pres">
      <dgm:prSet presAssocID="{B8C422F3-E50B-40F3-A5DB-EC4B1E8875F6}" presName="bottomLine" presStyleLbl="alignNode1" presStyleIdx="7" presStyleCnt="8">
        <dgm:presLayoutVars/>
      </dgm:prSet>
      <dgm:spPr/>
    </dgm:pt>
    <dgm:pt modelId="{A1404ABD-0F27-4847-8FBF-FC3AEAF4B93C}" type="pres">
      <dgm:prSet presAssocID="{B8C422F3-E50B-40F3-A5DB-EC4B1E8875F6}" presName="nodeText" presStyleLbl="bgAccFollowNode1" presStyleIdx="3" presStyleCnt="4">
        <dgm:presLayoutVars>
          <dgm:bulletEnabled val="1"/>
        </dgm:presLayoutVars>
      </dgm:prSet>
      <dgm:spPr/>
    </dgm:pt>
  </dgm:ptLst>
  <dgm:cxnLst>
    <dgm:cxn modelId="{7CF6A912-11D3-9A4C-9806-2B16DBF81AEF}" type="presOf" srcId="{B8C422F3-E50B-40F3-A5DB-EC4B1E8875F6}" destId="{A88CF951-05DC-7340-B310-4A5EA7531031}" srcOrd="0" destOrd="0" presId="urn:microsoft.com/office/officeart/2016/7/layout/BasicLinearProcessNumbered"/>
    <dgm:cxn modelId="{82175F1A-3F28-574F-A0D9-2861016B5E3D}" type="presOf" srcId="{B8C422F3-E50B-40F3-A5DB-EC4B1E8875F6}" destId="{A1404ABD-0F27-4847-8FBF-FC3AEAF4B93C}" srcOrd="1" destOrd="0" presId="urn:microsoft.com/office/officeart/2016/7/layout/BasicLinearProcessNumbered"/>
    <dgm:cxn modelId="{400D4F2A-97C8-D14A-AA22-A05CCB89AD6F}" type="presOf" srcId="{FD6A5848-CE10-4562-AA84-707E65C5E768}" destId="{F5ABBBA5-6331-7848-B049-8AA106C73F73}" srcOrd="0" destOrd="0" presId="urn:microsoft.com/office/officeart/2016/7/layout/BasicLinearProcessNumbered"/>
    <dgm:cxn modelId="{FFE6634B-22A8-7249-8E1D-9526FBFAE2BD}" type="presOf" srcId="{A1755CD2-4990-41F9-A86B-4D8C44671030}" destId="{BC1D01BC-2C9B-C54F-A5DA-ACC22305BA65}" srcOrd="0" destOrd="0" presId="urn:microsoft.com/office/officeart/2016/7/layout/BasicLinearProcessNumbered"/>
    <dgm:cxn modelId="{6825AF4D-8A19-C943-A5AF-08D83A3F90BF}" type="presOf" srcId="{4AB77142-A508-4EC0-8FE3-14ED4B18F4C3}" destId="{E49BF2C0-D4B7-5D49-BE66-25C98E5CB3DB}" srcOrd="1" destOrd="0" presId="urn:microsoft.com/office/officeart/2016/7/layout/BasicLinearProcessNumbered"/>
    <dgm:cxn modelId="{19FF224E-D284-8944-901B-334F9F2BE3AC}" type="presOf" srcId="{455402C4-5B23-4AFB-944D-30D3E95CDEBF}" destId="{CAB28382-C041-B143-ACC9-B9BBA9D3A7C6}" srcOrd="0" destOrd="0" presId="urn:microsoft.com/office/officeart/2016/7/layout/BasicLinearProcessNumbered"/>
    <dgm:cxn modelId="{496CE887-EE23-4D58-810F-1FB02CCAEEC4}" srcId="{455402C4-5B23-4AFB-944D-30D3E95CDEBF}" destId="{4AB77142-A508-4EC0-8FE3-14ED4B18F4C3}" srcOrd="0" destOrd="0" parTransId="{9137D855-E61B-49C9-A222-E7EEED3F9AFF}" sibTransId="{F11F13F4-8949-449B-93A8-C37C229D00D0}"/>
    <dgm:cxn modelId="{CBBD1F9F-7C4A-4E8B-BEAE-7A688024A09A}" srcId="{455402C4-5B23-4AFB-944D-30D3E95CDEBF}" destId="{18C725E6-00E4-4AD6-B466-AF125246CC2C}" srcOrd="2" destOrd="0" parTransId="{34D47525-8BC5-4E45-9769-A3233E8B58C5}" sibTransId="{E07D5B0E-5381-46B2-8B2A-608749BE2F58}"/>
    <dgm:cxn modelId="{CB3E58B5-4298-0745-A682-AD17C458E809}" type="presOf" srcId="{4AB77142-A508-4EC0-8FE3-14ED4B18F4C3}" destId="{2F9448C7-65E5-054C-80B3-608581FDDE84}" srcOrd="0" destOrd="0" presId="urn:microsoft.com/office/officeart/2016/7/layout/BasicLinearProcessNumbered"/>
    <dgm:cxn modelId="{EEA21EB9-2CF2-C640-96F1-4D311BEB2D23}" type="presOf" srcId="{E07D5B0E-5381-46B2-8B2A-608749BE2F58}" destId="{844872A6-537B-B548-A42A-623260D9ADFC}" srcOrd="0" destOrd="0" presId="urn:microsoft.com/office/officeart/2016/7/layout/BasicLinearProcessNumbered"/>
    <dgm:cxn modelId="{1C00F5C0-9069-5D44-8FE4-1F3C27556D98}" type="presOf" srcId="{AE485B22-BB7E-4AED-8345-3107993EA857}" destId="{BC64A9C1-DE17-FC42-BDBA-B872C6FD8432}" srcOrd="1" destOrd="0" presId="urn:microsoft.com/office/officeart/2016/7/layout/BasicLinearProcessNumbered"/>
    <dgm:cxn modelId="{F89197D4-58E7-46D1-9731-3991292AA6AA}" srcId="{455402C4-5B23-4AFB-944D-30D3E95CDEBF}" destId="{B8C422F3-E50B-40F3-A5DB-EC4B1E8875F6}" srcOrd="3" destOrd="0" parTransId="{A3915EF9-3D3E-495C-821D-3073C5B2F92B}" sibTransId="{FD6A5848-CE10-4562-AA84-707E65C5E768}"/>
    <dgm:cxn modelId="{6BA0E6DE-008E-F249-9A44-253C3135E577}" type="presOf" srcId="{18C725E6-00E4-4AD6-B466-AF125246CC2C}" destId="{EAC4011C-D236-DA47-B9B9-F99C3F11297E}" srcOrd="1" destOrd="0" presId="urn:microsoft.com/office/officeart/2016/7/layout/BasicLinearProcessNumbered"/>
    <dgm:cxn modelId="{3A3181E6-BDC0-4609-8F5B-EF4F7162BB19}" srcId="{455402C4-5B23-4AFB-944D-30D3E95CDEBF}" destId="{AE485B22-BB7E-4AED-8345-3107993EA857}" srcOrd="1" destOrd="0" parTransId="{8DAE1998-E393-4CDA-9A49-BC9E4F217741}" sibTransId="{A1755CD2-4990-41F9-A86B-4D8C44671030}"/>
    <dgm:cxn modelId="{9842B2EB-DD19-7646-834F-2F5A3FD55727}" type="presOf" srcId="{18C725E6-00E4-4AD6-B466-AF125246CC2C}" destId="{CEBCF780-4D23-A042-9334-1DBCC27CD7DA}" srcOrd="0" destOrd="0" presId="urn:microsoft.com/office/officeart/2016/7/layout/BasicLinearProcessNumbered"/>
    <dgm:cxn modelId="{2EFCB3F8-1759-3345-A808-5A514979FE31}" type="presOf" srcId="{F11F13F4-8949-449B-93A8-C37C229D00D0}" destId="{68599CA9-0C88-D848-9CFD-F82919BAFA9F}" srcOrd="0" destOrd="0" presId="urn:microsoft.com/office/officeart/2016/7/layout/BasicLinearProcessNumbered"/>
    <dgm:cxn modelId="{A3AB78FF-76ED-E246-9F6C-55D25EFAE2C4}" type="presOf" srcId="{AE485B22-BB7E-4AED-8345-3107993EA857}" destId="{60F10B85-DBFA-1543-9DDF-1E9ECA1C0911}" srcOrd="0" destOrd="0" presId="urn:microsoft.com/office/officeart/2016/7/layout/BasicLinearProcessNumbered"/>
    <dgm:cxn modelId="{5255BFAB-4965-D946-933F-C04ADEC1F721}" type="presParOf" srcId="{CAB28382-C041-B143-ACC9-B9BBA9D3A7C6}" destId="{E8D5AB82-BBDD-E64D-9A53-69A4CFC5230C}" srcOrd="0" destOrd="0" presId="urn:microsoft.com/office/officeart/2016/7/layout/BasicLinearProcessNumbered"/>
    <dgm:cxn modelId="{CD80AAF9-2EE3-EC42-B1ED-FD37194DAD3C}" type="presParOf" srcId="{E8D5AB82-BBDD-E64D-9A53-69A4CFC5230C}" destId="{2F9448C7-65E5-054C-80B3-608581FDDE84}" srcOrd="0" destOrd="0" presId="urn:microsoft.com/office/officeart/2016/7/layout/BasicLinearProcessNumbered"/>
    <dgm:cxn modelId="{522F74F9-7DB9-2340-B4AE-EE230F87C852}" type="presParOf" srcId="{E8D5AB82-BBDD-E64D-9A53-69A4CFC5230C}" destId="{68599CA9-0C88-D848-9CFD-F82919BAFA9F}" srcOrd="1" destOrd="0" presId="urn:microsoft.com/office/officeart/2016/7/layout/BasicLinearProcessNumbered"/>
    <dgm:cxn modelId="{E816ECF4-9893-B749-BBA6-A95432D75A12}" type="presParOf" srcId="{E8D5AB82-BBDD-E64D-9A53-69A4CFC5230C}" destId="{FB807687-D6BB-D342-8BF8-F0570D490C68}" srcOrd="2" destOrd="0" presId="urn:microsoft.com/office/officeart/2016/7/layout/BasicLinearProcessNumbered"/>
    <dgm:cxn modelId="{6DB71159-16F5-4444-B23B-12CEEA00542B}" type="presParOf" srcId="{E8D5AB82-BBDD-E64D-9A53-69A4CFC5230C}" destId="{E49BF2C0-D4B7-5D49-BE66-25C98E5CB3DB}" srcOrd="3" destOrd="0" presId="urn:microsoft.com/office/officeart/2016/7/layout/BasicLinearProcessNumbered"/>
    <dgm:cxn modelId="{32472784-7EF6-6B43-9DEE-619B9D502F89}" type="presParOf" srcId="{CAB28382-C041-B143-ACC9-B9BBA9D3A7C6}" destId="{13FC5AB6-FBBC-FD4C-A12F-E020E61751A4}" srcOrd="1" destOrd="0" presId="urn:microsoft.com/office/officeart/2016/7/layout/BasicLinearProcessNumbered"/>
    <dgm:cxn modelId="{0353DA73-E540-C046-BCD7-7DE2746752E2}" type="presParOf" srcId="{CAB28382-C041-B143-ACC9-B9BBA9D3A7C6}" destId="{69DEE977-8238-754B-A96D-78E19D637881}" srcOrd="2" destOrd="0" presId="urn:microsoft.com/office/officeart/2016/7/layout/BasicLinearProcessNumbered"/>
    <dgm:cxn modelId="{E667F180-1EF5-D142-B350-8B2D8E9116AE}" type="presParOf" srcId="{69DEE977-8238-754B-A96D-78E19D637881}" destId="{60F10B85-DBFA-1543-9DDF-1E9ECA1C0911}" srcOrd="0" destOrd="0" presId="urn:microsoft.com/office/officeart/2016/7/layout/BasicLinearProcessNumbered"/>
    <dgm:cxn modelId="{C179B26A-0C05-274B-B1AC-749EECE6449D}" type="presParOf" srcId="{69DEE977-8238-754B-A96D-78E19D637881}" destId="{BC1D01BC-2C9B-C54F-A5DA-ACC22305BA65}" srcOrd="1" destOrd="0" presId="urn:microsoft.com/office/officeart/2016/7/layout/BasicLinearProcessNumbered"/>
    <dgm:cxn modelId="{40CF8054-D6D3-6943-9E5A-4528EB4FBA4E}" type="presParOf" srcId="{69DEE977-8238-754B-A96D-78E19D637881}" destId="{5513BD9F-CED4-B043-B982-C164E17CF857}" srcOrd="2" destOrd="0" presId="urn:microsoft.com/office/officeart/2016/7/layout/BasicLinearProcessNumbered"/>
    <dgm:cxn modelId="{CB449371-DA68-8F4D-8569-E6CA3682E2A4}" type="presParOf" srcId="{69DEE977-8238-754B-A96D-78E19D637881}" destId="{BC64A9C1-DE17-FC42-BDBA-B872C6FD8432}" srcOrd="3" destOrd="0" presId="urn:microsoft.com/office/officeart/2016/7/layout/BasicLinearProcessNumbered"/>
    <dgm:cxn modelId="{F6B995C4-6BA0-EB46-A639-E109F8B709D0}" type="presParOf" srcId="{CAB28382-C041-B143-ACC9-B9BBA9D3A7C6}" destId="{DD9CB165-9FBD-6D44-9EFC-3764E8CE5FB4}" srcOrd="3" destOrd="0" presId="urn:microsoft.com/office/officeart/2016/7/layout/BasicLinearProcessNumbered"/>
    <dgm:cxn modelId="{60A62B6B-D916-3B40-AAF1-C512CAB2C135}" type="presParOf" srcId="{CAB28382-C041-B143-ACC9-B9BBA9D3A7C6}" destId="{93AD48D1-798F-6648-8097-4A483E7B1569}" srcOrd="4" destOrd="0" presId="urn:microsoft.com/office/officeart/2016/7/layout/BasicLinearProcessNumbered"/>
    <dgm:cxn modelId="{A922188D-DFD9-F440-B01B-D790398313C8}" type="presParOf" srcId="{93AD48D1-798F-6648-8097-4A483E7B1569}" destId="{CEBCF780-4D23-A042-9334-1DBCC27CD7DA}" srcOrd="0" destOrd="0" presId="urn:microsoft.com/office/officeart/2016/7/layout/BasicLinearProcessNumbered"/>
    <dgm:cxn modelId="{1657129C-7F96-C344-9B02-4A9CCA74C173}" type="presParOf" srcId="{93AD48D1-798F-6648-8097-4A483E7B1569}" destId="{844872A6-537B-B548-A42A-623260D9ADFC}" srcOrd="1" destOrd="0" presId="urn:microsoft.com/office/officeart/2016/7/layout/BasicLinearProcessNumbered"/>
    <dgm:cxn modelId="{0CE126DE-9259-3B4E-B320-45FD6DD5654D}" type="presParOf" srcId="{93AD48D1-798F-6648-8097-4A483E7B1569}" destId="{A3585A2C-95CF-154B-8BA1-55783B23D2DC}" srcOrd="2" destOrd="0" presId="urn:microsoft.com/office/officeart/2016/7/layout/BasicLinearProcessNumbered"/>
    <dgm:cxn modelId="{142EB346-B715-964A-AFBA-6D473D5E2502}" type="presParOf" srcId="{93AD48D1-798F-6648-8097-4A483E7B1569}" destId="{EAC4011C-D236-DA47-B9B9-F99C3F11297E}" srcOrd="3" destOrd="0" presId="urn:microsoft.com/office/officeart/2016/7/layout/BasicLinearProcessNumbered"/>
    <dgm:cxn modelId="{69F7614D-E4C1-F549-8147-A48DC1740768}" type="presParOf" srcId="{CAB28382-C041-B143-ACC9-B9BBA9D3A7C6}" destId="{ADC0BC4F-7981-2845-BCAE-74378B5096C8}" srcOrd="5" destOrd="0" presId="urn:microsoft.com/office/officeart/2016/7/layout/BasicLinearProcessNumbered"/>
    <dgm:cxn modelId="{00164BBD-04D0-C449-BC28-D90064C5FEC0}" type="presParOf" srcId="{CAB28382-C041-B143-ACC9-B9BBA9D3A7C6}" destId="{F170CC28-6DBC-754F-B8F9-7AE199D13918}" srcOrd="6" destOrd="0" presId="urn:microsoft.com/office/officeart/2016/7/layout/BasicLinearProcessNumbered"/>
    <dgm:cxn modelId="{B2BFFABF-E799-D441-BCCA-079A0D1FABF2}" type="presParOf" srcId="{F170CC28-6DBC-754F-B8F9-7AE199D13918}" destId="{A88CF951-05DC-7340-B310-4A5EA7531031}" srcOrd="0" destOrd="0" presId="urn:microsoft.com/office/officeart/2016/7/layout/BasicLinearProcessNumbered"/>
    <dgm:cxn modelId="{F8797348-7548-994D-81DF-AB179ADCBFB3}" type="presParOf" srcId="{F170CC28-6DBC-754F-B8F9-7AE199D13918}" destId="{F5ABBBA5-6331-7848-B049-8AA106C73F73}" srcOrd="1" destOrd="0" presId="urn:microsoft.com/office/officeart/2016/7/layout/BasicLinearProcessNumbered"/>
    <dgm:cxn modelId="{0EC7D3B5-2D49-A94C-8368-21296AAA2660}" type="presParOf" srcId="{F170CC28-6DBC-754F-B8F9-7AE199D13918}" destId="{C99BB1D1-0CAC-A94D-8E8A-157289A2C876}" srcOrd="2" destOrd="0" presId="urn:microsoft.com/office/officeart/2016/7/layout/BasicLinearProcessNumbered"/>
    <dgm:cxn modelId="{F6439D03-402A-7947-B72B-F7D04A978700}" type="presParOf" srcId="{F170CC28-6DBC-754F-B8F9-7AE199D13918}" destId="{A1404ABD-0F27-4847-8FBF-FC3AEAF4B93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A352B3-DB2E-463B-B647-1C5806B0411D}"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6C79463C-C47D-4B3E-865F-D11B90F847A3}">
      <dgm:prSet/>
      <dgm:spPr/>
      <dgm:t>
        <a:bodyPr/>
        <a:lstStyle/>
        <a:p>
          <a:r>
            <a:rPr lang="en-US" dirty="0">
              <a:latin typeface="Arial" panose="020B0604020202020204" pitchFamily="34" charset="0"/>
              <a:cs typeface="Arial" panose="020B0604020202020204" pitchFamily="34" charset="0"/>
            </a:rPr>
            <a:t>Who is most likely to notice red flags?</a:t>
          </a:r>
        </a:p>
      </dgm:t>
    </dgm:pt>
    <dgm:pt modelId="{8A46B767-8AE3-462C-BBF1-913B46330800}" type="parTrans" cxnId="{B66A0159-CCF1-4519-87B4-CC57038246A4}">
      <dgm:prSet/>
      <dgm:spPr/>
      <dgm:t>
        <a:bodyPr/>
        <a:lstStyle/>
        <a:p>
          <a:endParaRPr lang="en-US"/>
        </a:p>
      </dgm:t>
    </dgm:pt>
    <dgm:pt modelId="{9E591989-619F-44E9-AC2E-A109E77299D6}" type="sibTrans" cxnId="{B66A0159-CCF1-4519-87B4-CC57038246A4}">
      <dgm:prSet/>
      <dgm:spPr/>
      <dgm:t>
        <a:bodyPr/>
        <a:lstStyle/>
        <a:p>
          <a:endParaRPr lang="en-US"/>
        </a:p>
      </dgm:t>
    </dgm:pt>
    <dgm:pt modelId="{AD91DB26-DCF7-47CF-B30F-6C8A042C1C7D}">
      <dgm:prSet/>
      <dgm:spPr/>
      <dgm:t>
        <a:bodyPr/>
        <a:lstStyle/>
        <a:p>
          <a:r>
            <a:rPr lang="en-US" dirty="0">
              <a:latin typeface="Arial" panose="020B0604020202020204" pitchFamily="34" charset="0"/>
              <a:cs typeface="Arial" panose="020B0604020202020204" pitchFamily="34" charset="0"/>
            </a:rPr>
            <a:t>Do they know what those red flags are?</a:t>
          </a:r>
        </a:p>
      </dgm:t>
    </dgm:pt>
    <dgm:pt modelId="{D5B8A986-C81B-47C8-823D-DA7D8014031F}" type="parTrans" cxnId="{D4186FB4-02DE-4C0D-97A3-4E957372D362}">
      <dgm:prSet/>
      <dgm:spPr/>
      <dgm:t>
        <a:bodyPr/>
        <a:lstStyle/>
        <a:p>
          <a:endParaRPr lang="en-US"/>
        </a:p>
      </dgm:t>
    </dgm:pt>
    <dgm:pt modelId="{DEFEBAB7-750D-4148-952B-E5521C7D43D2}" type="sibTrans" cxnId="{D4186FB4-02DE-4C0D-97A3-4E957372D362}">
      <dgm:prSet/>
      <dgm:spPr/>
      <dgm:t>
        <a:bodyPr/>
        <a:lstStyle/>
        <a:p>
          <a:endParaRPr lang="en-US"/>
        </a:p>
      </dgm:t>
    </dgm:pt>
    <dgm:pt modelId="{7C48C67B-1C59-49A0-9992-06E905D16EB3}">
      <dgm:prSet/>
      <dgm:spPr/>
      <dgm:t>
        <a:bodyPr/>
        <a:lstStyle/>
        <a:p>
          <a:r>
            <a:rPr lang="en-US" dirty="0">
              <a:latin typeface="Arial" panose="020B0604020202020204" pitchFamily="34" charset="0"/>
              <a:cs typeface="Arial" panose="020B0604020202020204" pitchFamily="34" charset="0"/>
            </a:rPr>
            <a:t>Do they know who to contact about those red flags?</a:t>
          </a:r>
        </a:p>
      </dgm:t>
    </dgm:pt>
    <dgm:pt modelId="{BD1310A9-14BB-44EB-8356-22D247AA56E8}" type="parTrans" cxnId="{60904F51-53EA-40FC-9DAC-8A4939D1AE86}">
      <dgm:prSet/>
      <dgm:spPr/>
      <dgm:t>
        <a:bodyPr/>
        <a:lstStyle/>
        <a:p>
          <a:endParaRPr lang="en-US"/>
        </a:p>
      </dgm:t>
    </dgm:pt>
    <dgm:pt modelId="{4CAFC8B3-1A62-4D79-8ACA-61FBB1EE4CD9}" type="sibTrans" cxnId="{60904F51-53EA-40FC-9DAC-8A4939D1AE86}">
      <dgm:prSet/>
      <dgm:spPr/>
      <dgm:t>
        <a:bodyPr/>
        <a:lstStyle/>
        <a:p>
          <a:endParaRPr lang="en-US"/>
        </a:p>
      </dgm:t>
    </dgm:pt>
    <dgm:pt modelId="{F6E87650-5630-4CC1-AC5B-C4554ED5E3E8}">
      <dgm:prSet/>
      <dgm:spPr/>
      <dgm:t>
        <a:bodyPr/>
        <a:lstStyle/>
        <a:p>
          <a:r>
            <a:rPr lang="en-US" dirty="0">
              <a:latin typeface="Arial" panose="020B0604020202020204" pitchFamily="34" charset="0"/>
              <a:cs typeface="Arial" panose="020B0604020202020204" pitchFamily="34" charset="0"/>
            </a:rPr>
            <a:t>Do they know what will happen when they make contact?</a:t>
          </a:r>
        </a:p>
      </dgm:t>
    </dgm:pt>
    <dgm:pt modelId="{3BC874CA-E7F7-4CC2-914D-3533BCA51FC0}" type="parTrans" cxnId="{981302B7-BFEE-40A0-B048-6F57BCDC8C1F}">
      <dgm:prSet/>
      <dgm:spPr/>
      <dgm:t>
        <a:bodyPr/>
        <a:lstStyle/>
        <a:p>
          <a:endParaRPr lang="en-US"/>
        </a:p>
      </dgm:t>
    </dgm:pt>
    <dgm:pt modelId="{C80495E6-4A9F-4248-B668-66598842D88E}" type="sibTrans" cxnId="{981302B7-BFEE-40A0-B048-6F57BCDC8C1F}">
      <dgm:prSet/>
      <dgm:spPr/>
      <dgm:t>
        <a:bodyPr/>
        <a:lstStyle/>
        <a:p>
          <a:endParaRPr lang="en-US"/>
        </a:p>
      </dgm:t>
    </dgm:pt>
    <dgm:pt modelId="{7A366331-D22C-4492-B36A-E459F8D472C2}">
      <dgm:prSet/>
      <dgm:spPr/>
      <dgm:t>
        <a:bodyPr/>
        <a:lstStyle/>
        <a:p>
          <a:r>
            <a:rPr lang="en-US" dirty="0">
              <a:latin typeface="Arial" panose="020B0604020202020204" pitchFamily="34" charset="0"/>
              <a:cs typeface="Arial" panose="020B0604020202020204" pitchFamily="34" charset="0"/>
            </a:rPr>
            <a:t>Do they trust that those whom they contact will act fairly and justly?</a:t>
          </a:r>
        </a:p>
      </dgm:t>
    </dgm:pt>
    <dgm:pt modelId="{0E2C0299-8C7B-4B9C-9A8E-ADA323B27E93}" type="parTrans" cxnId="{29AD077A-7C89-4170-9D7C-D3527E767D32}">
      <dgm:prSet/>
      <dgm:spPr/>
      <dgm:t>
        <a:bodyPr/>
        <a:lstStyle/>
        <a:p>
          <a:endParaRPr lang="en-US"/>
        </a:p>
      </dgm:t>
    </dgm:pt>
    <dgm:pt modelId="{5D128BDD-FBA9-4DFF-AE10-E53B403663CF}" type="sibTrans" cxnId="{29AD077A-7C89-4170-9D7C-D3527E767D32}">
      <dgm:prSet/>
      <dgm:spPr/>
      <dgm:t>
        <a:bodyPr/>
        <a:lstStyle/>
        <a:p>
          <a:endParaRPr lang="en-US"/>
        </a:p>
      </dgm:t>
    </dgm:pt>
    <dgm:pt modelId="{01F04C4D-D85D-4342-9AA9-07A32BBDC129}" type="pres">
      <dgm:prSet presAssocID="{FFA352B3-DB2E-463B-B647-1C5806B0411D}" presName="Name0" presStyleCnt="0">
        <dgm:presLayoutVars>
          <dgm:dir/>
          <dgm:resizeHandles val="exact"/>
        </dgm:presLayoutVars>
      </dgm:prSet>
      <dgm:spPr/>
    </dgm:pt>
    <dgm:pt modelId="{2182CB11-F4AB-0943-8E7F-EB1007B56910}" type="pres">
      <dgm:prSet presAssocID="{6C79463C-C47D-4B3E-865F-D11B90F847A3}" presName="node" presStyleLbl="node1" presStyleIdx="0" presStyleCnt="5">
        <dgm:presLayoutVars>
          <dgm:bulletEnabled val="1"/>
        </dgm:presLayoutVars>
      </dgm:prSet>
      <dgm:spPr/>
    </dgm:pt>
    <dgm:pt modelId="{D701F7EC-A0E9-6D49-BAA2-444911EA4234}" type="pres">
      <dgm:prSet presAssocID="{9E591989-619F-44E9-AC2E-A109E77299D6}" presName="sibTrans" presStyleLbl="sibTrans1D1" presStyleIdx="0" presStyleCnt="4"/>
      <dgm:spPr/>
    </dgm:pt>
    <dgm:pt modelId="{3F74A277-3FD2-2E4F-8908-5FB4F7C865B1}" type="pres">
      <dgm:prSet presAssocID="{9E591989-619F-44E9-AC2E-A109E77299D6}" presName="connectorText" presStyleLbl="sibTrans1D1" presStyleIdx="0" presStyleCnt="4"/>
      <dgm:spPr/>
    </dgm:pt>
    <dgm:pt modelId="{4BBBDB33-35BA-564D-A5B9-F9861AB95622}" type="pres">
      <dgm:prSet presAssocID="{AD91DB26-DCF7-47CF-B30F-6C8A042C1C7D}" presName="node" presStyleLbl="node1" presStyleIdx="1" presStyleCnt="5">
        <dgm:presLayoutVars>
          <dgm:bulletEnabled val="1"/>
        </dgm:presLayoutVars>
      </dgm:prSet>
      <dgm:spPr/>
    </dgm:pt>
    <dgm:pt modelId="{228457BE-B6C8-1A49-A15E-A6A2CC87A357}" type="pres">
      <dgm:prSet presAssocID="{DEFEBAB7-750D-4148-952B-E5521C7D43D2}" presName="sibTrans" presStyleLbl="sibTrans1D1" presStyleIdx="1" presStyleCnt="4"/>
      <dgm:spPr/>
    </dgm:pt>
    <dgm:pt modelId="{D514907A-40AC-3E45-AD5C-3786B82F17D6}" type="pres">
      <dgm:prSet presAssocID="{DEFEBAB7-750D-4148-952B-E5521C7D43D2}" presName="connectorText" presStyleLbl="sibTrans1D1" presStyleIdx="1" presStyleCnt="4"/>
      <dgm:spPr/>
    </dgm:pt>
    <dgm:pt modelId="{0070E44E-C3D9-5746-A18C-2DACA0343DDD}" type="pres">
      <dgm:prSet presAssocID="{7C48C67B-1C59-49A0-9992-06E905D16EB3}" presName="node" presStyleLbl="node1" presStyleIdx="2" presStyleCnt="5">
        <dgm:presLayoutVars>
          <dgm:bulletEnabled val="1"/>
        </dgm:presLayoutVars>
      </dgm:prSet>
      <dgm:spPr/>
    </dgm:pt>
    <dgm:pt modelId="{D4B998D9-AE9F-6E4A-AE1A-FF2FBA875FBD}" type="pres">
      <dgm:prSet presAssocID="{4CAFC8B3-1A62-4D79-8ACA-61FBB1EE4CD9}" presName="sibTrans" presStyleLbl="sibTrans1D1" presStyleIdx="2" presStyleCnt="4"/>
      <dgm:spPr/>
    </dgm:pt>
    <dgm:pt modelId="{20FA4227-7581-8042-AB5E-FCD9075FE661}" type="pres">
      <dgm:prSet presAssocID="{4CAFC8B3-1A62-4D79-8ACA-61FBB1EE4CD9}" presName="connectorText" presStyleLbl="sibTrans1D1" presStyleIdx="2" presStyleCnt="4"/>
      <dgm:spPr/>
    </dgm:pt>
    <dgm:pt modelId="{B664326D-4787-5242-8011-52FD97B52DBA}" type="pres">
      <dgm:prSet presAssocID="{F6E87650-5630-4CC1-AC5B-C4554ED5E3E8}" presName="node" presStyleLbl="node1" presStyleIdx="3" presStyleCnt="5">
        <dgm:presLayoutVars>
          <dgm:bulletEnabled val="1"/>
        </dgm:presLayoutVars>
      </dgm:prSet>
      <dgm:spPr/>
    </dgm:pt>
    <dgm:pt modelId="{E4475AD0-59A3-1244-AC0F-4D91AE740E5B}" type="pres">
      <dgm:prSet presAssocID="{C80495E6-4A9F-4248-B668-66598842D88E}" presName="sibTrans" presStyleLbl="sibTrans1D1" presStyleIdx="3" presStyleCnt="4"/>
      <dgm:spPr/>
    </dgm:pt>
    <dgm:pt modelId="{EB0982E5-C76C-BD46-B449-60713EAF0E1F}" type="pres">
      <dgm:prSet presAssocID="{C80495E6-4A9F-4248-B668-66598842D88E}" presName="connectorText" presStyleLbl="sibTrans1D1" presStyleIdx="3" presStyleCnt="4"/>
      <dgm:spPr/>
    </dgm:pt>
    <dgm:pt modelId="{967A17FC-2FD5-6A47-B075-87A3E822E6E6}" type="pres">
      <dgm:prSet presAssocID="{7A366331-D22C-4492-B36A-E459F8D472C2}" presName="node" presStyleLbl="node1" presStyleIdx="4" presStyleCnt="5">
        <dgm:presLayoutVars>
          <dgm:bulletEnabled val="1"/>
        </dgm:presLayoutVars>
      </dgm:prSet>
      <dgm:spPr/>
    </dgm:pt>
  </dgm:ptLst>
  <dgm:cxnLst>
    <dgm:cxn modelId="{78654033-B74B-2B43-B2E9-8419378C8A78}" type="presOf" srcId="{4CAFC8B3-1A62-4D79-8ACA-61FBB1EE4CD9}" destId="{D4B998D9-AE9F-6E4A-AE1A-FF2FBA875FBD}" srcOrd="0" destOrd="0" presId="urn:microsoft.com/office/officeart/2016/7/layout/RepeatingBendingProcessNew"/>
    <dgm:cxn modelId="{1EB89E3C-1E35-294D-8C90-24316A9EF154}" type="presOf" srcId="{6C79463C-C47D-4B3E-865F-D11B90F847A3}" destId="{2182CB11-F4AB-0943-8E7F-EB1007B56910}" srcOrd="0" destOrd="0" presId="urn:microsoft.com/office/officeart/2016/7/layout/RepeatingBendingProcessNew"/>
    <dgm:cxn modelId="{53546444-BDEB-664C-9B54-80E87D7903E9}" type="presOf" srcId="{DEFEBAB7-750D-4148-952B-E5521C7D43D2}" destId="{D514907A-40AC-3E45-AD5C-3786B82F17D6}" srcOrd="1" destOrd="0" presId="urn:microsoft.com/office/officeart/2016/7/layout/RepeatingBendingProcessNew"/>
    <dgm:cxn modelId="{60904F51-53EA-40FC-9DAC-8A4939D1AE86}" srcId="{FFA352B3-DB2E-463B-B647-1C5806B0411D}" destId="{7C48C67B-1C59-49A0-9992-06E905D16EB3}" srcOrd="2" destOrd="0" parTransId="{BD1310A9-14BB-44EB-8356-22D247AA56E8}" sibTransId="{4CAFC8B3-1A62-4D79-8ACA-61FBB1EE4CD9}"/>
    <dgm:cxn modelId="{B66A0159-CCF1-4519-87B4-CC57038246A4}" srcId="{FFA352B3-DB2E-463B-B647-1C5806B0411D}" destId="{6C79463C-C47D-4B3E-865F-D11B90F847A3}" srcOrd="0" destOrd="0" parTransId="{8A46B767-8AE3-462C-BBF1-913B46330800}" sibTransId="{9E591989-619F-44E9-AC2E-A109E77299D6}"/>
    <dgm:cxn modelId="{6B5F0C77-B5DD-C24F-95BB-5D7F37EE7D12}" type="presOf" srcId="{C80495E6-4A9F-4248-B668-66598842D88E}" destId="{EB0982E5-C76C-BD46-B449-60713EAF0E1F}" srcOrd="1" destOrd="0" presId="urn:microsoft.com/office/officeart/2016/7/layout/RepeatingBendingProcessNew"/>
    <dgm:cxn modelId="{29AD077A-7C89-4170-9D7C-D3527E767D32}" srcId="{FFA352B3-DB2E-463B-B647-1C5806B0411D}" destId="{7A366331-D22C-4492-B36A-E459F8D472C2}" srcOrd="4" destOrd="0" parTransId="{0E2C0299-8C7B-4B9C-9A8E-ADA323B27E93}" sibTransId="{5D128BDD-FBA9-4DFF-AE10-E53B403663CF}"/>
    <dgm:cxn modelId="{CCF26C83-EA9C-1548-AACF-69D87D4D3B9A}" type="presOf" srcId="{DEFEBAB7-750D-4148-952B-E5521C7D43D2}" destId="{228457BE-B6C8-1A49-A15E-A6A2CC87A357}" srcOrd="0" destOrd="0" presId="urn:microsoft.com/office/officeart/2016/7/layout/RepeatingBendingProcessNew"/>
    <dgm:cxn modelId="{0C481E84-B4B2-464B-B03C-D8D86E7EAD4D}" type="presOf" srcId="{C80495E6-4A9F-4248-B668-66598842D88E}" destId="{E4475AD0-59A3-1244-AC0F-4D91AE740E5B}" srcOrd="0" destOrd="0" presId="urn:microsoft.com/office/officeart/2016/7/layout/RepeatingBendingProcessNew"/>
    <dgm:cxn modelId="{4898F984-60E9-5C46-9D25-830CA67CE0BD}" type="presOf" srcId="{7C48C67B-1C59-49A0-9992-06E905D16EB3}" destId="{0070E44E-C3D9-5746-A18C-2DACA0343DDD}" srcOrd="0" destOrd="0" presId="urn:microsoft.com/office/officeart/2016/7/layout/RepeatingBendingProcessNew"/>
    <dgm:cxn modelId="{FDD23887-6717-A24A-A262-AD267F8F0605}" type="presOf" srcId="{F6E87650-5630-4CC1-AC5B-C4554ED5E3E8}" destId="{B664326D-4787-5242-8011-52FD97B52DBA}" srcOrd="0" destOrd="0" presId="urn:microsoft.com/office/officeart/2016/7/layout/RepeatingBendingProcessNew"/>
    <dgm:cxn modelId="{F5853EA0-BF88-9F41-B88E-6952A54C1C1D}" type="presOf" srcId="{7A366331-D22C-4492-B36A-E459F8D472C2}" destId="{967A17FC-2FD5-6A47-B075-87A3E822E6E6}" srcOrd="0" destOrd="0" presId="urn:microsoft.com/office/officeart/2016/7/layout/RepeatingBendingProcessNew"/>
    <dgm:cxn modelId="{6F7F02AC-8F08-DD4D-A0A0-119E0153E2A3}" type="presOf" srcId="{AD91DB26-DCF7-47CF-B30F-6C8A042C1C7D}" destId="{4BBBDB33-35BA-564D-A5B9-F9861AB95622}" srcOrd="0" destOrd="0" presId="urn:microsoft.com/office/officeart/2016/7/layout/RepeatingBendingProcessNew"/>
    <dgm:cxn modelId="{D4186FB4-02DE-4C0D-97A3-4E957372D362}" srcId="{FFA352B3-DB2E-463B-B647-1C5806B0411D}" destId="{AD91DB26-DCF7-47CF-B30F-6C8A042C1C7D}" srcOrd="1" destOrd="0" parTransId="{D5B8A986-C81B-47C8-823D-DA7D8014031F}" sibTransId="{DEFEBAB7-750D-4148-952B-E5521C7D43D2}"/>
    <dgm:cxn modelId="{981302B7-BFEE-40A0-B048-6F57BCDC8C1F}" srcId="{FFA352B3-DB2E-463B-B647-1C5806B0411D}" destId="{F6E87650-5630-4CC1-AC5B-C4554ED5E3E8}" srcOrd="3" destOrd="0" parTransId="{3BC874CA-E7F7-4CC2-914D-3533BCA51FC0}" sibTransId="{C80495E6-4A9F-4248-B668-66598842D88E}"/>
    <dgm:cxn modelId="{D79876C3-C36E-6540-BA32-6A501AA08629}" type="presOf" srcId="{9E591989-619F-44E9-AC2E-A109E77299D6}" destId="{D701F7EC-A0E9-6D49-BAA2-444911EA4234}" srcOrd="0" destOrd="0" presId="urn:microsoft.com/office/officeart/2016/7/layout/RepeatingBendingProcessNew"/>
    <dgm:cxn modelId="{3F168DCE-3F79-5149-8266-6587F09EC0F0}" type="presOf" srcId="{4CAFC8B3-1A62-4D79-8ACA-61FBB1EE4CD9}" destId="{20FA4227-7581-8042-AB5E-FCD9075FE661}" srcOrd="1" destOrd="0" presId="urn:microsoft.com/office/officeart/2016/7/layout/RepeatingBendingProcessNew"/>
    <dgm:cxn modelId="{4AE7A8D7-D1DE-9540-8088-28B8ADB09512}" type="presOf" srcId="{9E591989-619F-44E9-AC2E-A109E77299D6}" destId="{3F74A277-3FD2-2E4F-8908-5FB4F7C865B1}" srcOrd="1" destOrd="0" presId="urn:microsoft.com/office/officeart/2016/7/layout/RepeatingBendingProcessNew"/>
    <dgm:cxn modelId="{7A6E74EC-561F-D84C-9407-23ECF377F50F}" type="presOf" srcId="{FFA352B3-DB2E-463B-B647-1C5806B0411D}" destId="{01F04C4D-D85D-4342-9AA9-07A32BBDC129}" srcOrd="0" destOrd="0" presId="urn:microsoft.com/office/officeart/2016/7/layout/RepeatingBendingProcessNew"/>
    <dgm:cxn modelId="{12B26DC0-93EC-CD4B-88FD-91425D3F7B83}" type="presParOf" srcId="{01F04C4D-D85D-4342-9AA9-07A32BBDC129}" destId="{2182CB11-F4AB-0943-8E7F-EB1007B56910}" srcOrd="0" destOrd="0" presId="urn:microsoft.com/office/officeart/2016/7/layout/RepeatingBendingProcessNew"/>
    <dgm:cxn modelId="{636F01E2-C29A-1A48-9150-85A2C99A8CA3}" type="presParOf" srcId="{01F04C4D-D85D-4342-9AA9-07A32BBDC129}" destId="{D701F7EC-A0E9-6D49-BAA2-444911EA4234}" srcOrd="1" destOrd="0" presId="urn:microsoft.com/office/officeart/2016/7/layout/RepeatingBendingProcessNew"/>
    <dgm:cxn modelId="{06B4AD37-2031-174A-B619-51B2E1726E12}" type="presParOf" srcId="{D701F7EC-A0E9-6D49-BAA2-444911EA4234}" destId="{3F74A277-3FD2-2E4F-8908-5FB4F7C865B1}" srcOrd="0" destOrd="0" presId="urn:microsoft.com/office/officeart/2016/7/layout/RepeatingBendingProcessNew"/>
    <dgm:cxn modelId="{E04B275C-E9EA-FC42-932D-0098E45AFCDC}" type="presParOf" srcId="{01F04C4D-D85D-4342-9AA9-07A32BBDC129}" destId="{4BBBDB33-35BA-564D-A5B9-F9861AB95622}" srcOrd="2" destOrd="0" presId="urn:microsoft.com/office/officeart/2016/7/layout/RepeatingBendingProcessNew"/>
    <dgm:cxn modelId="{C565132E-4896-2349-BB14-E93FBA30EB65}" type="presParOf" srcId="{01F04C4D-D85D-4342-9AA9-07A32BBDC129}" destId="{228457BE-B6C8-1A49-A15E-A6A2CC87A357}" srcOrd="3" destOrd="0" presId="urn:microsoft.com/office/officeart/2016/7/layout/RepeatingBendingProcessNew"/>
    <dgm:cxn modelId="{547D9179-99FA-0243-858E-407A175A51B5}" type="presParOf" srcId="{228457BE-B6C8-1A49-A15E-A6A2CC87A357}" destId="{D514907A-40AC-3E45-AD5C-3786B82F17D6}" srcOrd="0" destOrd="0" presId="urn:microsoft.com/office/officeart/2016/7/layout/RepeatingBendingProcessNew"/>
    <dgm:cxn modelId="{B8A8804D-0282-B648-8046-B4BE7CE40928}" type="presParOf" srcId="{01F04C4D-D85D-4342-9AA9-07A32BBDC129}" destId="{0070E44E-C3D9-5746-A18C-2DACA0343DDD}" srcOrd="4" destOrd="0" presId="urn:microsoft.com/office/officeart/2016/7/layout/RepeatingBendingProcessNew"/>
    <dgm:cxn modelId="{BA472E9B-4767-EA42-B5E5-676CA64F55CC}" type="presParOf" srcId="{01F04C4D-D85D-4342-9AA9-07A32BBDC129}" destId="{D4B998D9-AE9F-6E4A-AE1A-FF2FBA875FBD}" srcOrd="5" destOrd="0" presId="urn:microsoft.com/office/officeart/2016/7/layout/RepeatingBendingProcessNew"/>
    <dgm:cxn modelId="{CF8BDE51-AB9D-A540-A5F1-E7DC627BDA74}" type="presParOf" srcId="{D4B998D9-AE9F-6E4A-AE1A-FF2FBA875FBD}" destId="{20FA4227-7581-8042-AB5E-FCD9075FE661}" srcOrd="0" destOrd="0" presId="urn:microsoft.com/office/officeart/2016/7/layout/RepeatingBendingProcessNew"/>
    <dgm:cxn modelId="{D1F9E238-04A1-1C49-8CB5-F0C66950A806}" type="presParOf" srcId="{01F04C4D-D85D-4342-9AA9-07A32BBDC129}" destId="{B664326D-4787-5242-8011-52FD97B52DBA}" srcOrd="6" destOrd="0" presId="urn:microsoft.com/office/officeart/2016/7/layout/RepeatingBendingProcessNew"/>
    <dgm:cxn modelId="{700FFB9B-0BE1-DF45-BB20-39A04A0495D7}" type="presParOf" srcId="{01F04C4D-D85D-4342-9AA9-07A32BBDC129}" destId="{E4475AD0-59A3-1244-AC0F-4D91AE740E5B}" srcOrd="7" destOrd="0" presId="urn:microsoft.com/office/officeart/2016/7/layout/RepeatingBendingProcessNew"/>
    <dgm:cxn modelId="{03C31DF7-F31B-3845-A9B1-12C97BFC76E6}" type="presParOf" srcId="{E4475AD0-59A3-1244-AC0F-4D91AE740E5B}" destId="{EB0982E5-C76C-BD46-B449-60713EAF0E1F}" srcOrd="0" destOrd="0" presId="urn:microsoft.com/office/officeart/2016/7/layout/RepeatingBendingProcessNew"/>
    <dgm:cxn modelId="{8628A4A9-57C7-9647-8500-DD3C0FA36CD9}" type="presParOf" srcId="{01F04C4D-D85D-4342-9AA9-07A32BBDC129}" destId="{967A17FC-2FD5-6A47-B075-87A3E822E6E6}"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0433E3-F414-40A1-B842-F6A97793BCBD}"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en-US"/>
        </a:p>
      </dgm:t>
    </dgm:pt>
    <dgm:pt modelId="{176E10B6-3C1B-478C-A956-3BB533A207D7}">
      <dgm:prSet/>
      <dgm:spPr/>
      <dgm:t>
        <a:bodyPr/>
        <a:lstStyle/>
        <a:p>
          <a:r>
            <a:rPr lang="en-US" dirty="0">
              <a:latin typeface="Arial" panose="020B0604020202020204" pitchFamily="34" charset="0"/>
              <a:cs typeface="Arial" panose="020B0604020202020204" pitchFamily="34" charset="0"/>
            </a:rPr>
            <a:t>General population intervention:</a:t>
          </a:r>
        </a:p>
      </dgm:t>
    </dgm:pt>
    <dgm:pt modelId="{8FD3BFF7-ABE3-4207-9823-FD5196C8F864}" type="parTrans" cxnId="{E5466235-8CAC-48DC-AC6E-D98417B218C4}">
      <dgm:prSet/>
      <dgm:spPr/>
      <dgm:t>
        <a:bodyPr/>
        <a:lstStyle/>
        <a:p>
          <a:endParaRPr lang="en-US"/>
        </a:p>
      </dgm:t>
    </dgm:pt>
    <dgm:pt modelId="{5E6F940D-B0EC-4917-8091-7181A6D009F3}" type="sibTrans" cxnId="{E5466235-8CAC-48DC-AC6E-D98417B218C4}">
      <dgm:prSet/>
      <dgm:spPr/>
      <dgm:t>
        <a:bodyPr/>
        <a:lstStyle/>
        <a:p>
          <a:endParaRPr lang="en-US"/>
        </a:p>
      </dgm:t>
    </dgm:pt>
    <dgm:pt modelId="{291404A2-475E-47B7-B8E7-19D178C15B57}">
      <dgm:prSet/>
      <dgm:spPr/>
      <dgm:t>
        <a:bodyPr/>
        <a:lstStyle/>
        <a:p>
          <a:r>
            <a:rPr lang="en-US" dirty="0">
              <a:latin typeface="Arial" panose="020B0604020202020204" pitchFamily="34" charset="0"/>
              <a:cs typeface="Arial" panose="020B0604020202020204" pitchFamily="34" charset="0"/>
            </a:rPr>
            <a:t>Raises awareness of professionals and the public</a:t>
          </a:r>
        </a:p>
      </dgm:t>
    </dgm:pt>
    <dgm:pt modelId="{CD2146F5-92D3-4D56-89D6-BAF1CE64875C}" type="parTrans" cxnId="{765E8EB8-9C88-4F1B-B3F5-B5F55ABB5839}">
      <dgm:prSet/>
      <dgm:spPr/>
      <dgm:t>
        <a:bodyPr/>
        <a:lstStyle/>
        <a:p>
          <a:endParaRPr lang="en-US"/>
        </a:p>
      </dgm:t>
    </dgm:pt>
    <dgm:pt modelId="{D6FEB70F-A01E-4AC5-8907-025D5A4EA0EE}" type="sibTrans" cxnId="{765E8EB8-9C88-4F1B-B3F5-B5F55ABB5839}">
      <dgm:prSet/>
      <dgm:spPr/>
      <dgm:t>
        <a:bodyPr/>
        <a:lstStyle/>
        <a:p>
          <a:endParaRPr lang="en-US"/>
        </a:p>
      </dgm:t>
    </dgm:pt>
    <dgm:pt modelId="{AE52AAF6-3A5A-43F3-B188-59B6C8777D46}">
      <dgm:prSet/>
      <dgm:spPr/>
      <dgm:t>
        <a:bodyPr/>
        <a:lstStyle/>
        <a:p>
          <a:r>
            <a:rPr lang="en-US" dirty="0">
              <a:latin typeface="Arial" panose="020B0604020202020204" pitchFamily="34" charset="0"/>
              <a:cs typeface="Arial" panose="020B0604020202020204" pitchFamily="34" charset="0"/>
            </a:rPr>
            <a:t>Achieved via briefings and </a:t>
          </a:r>
          <a:r>
            <a:rPr lang="en-US" b="0" i="0" dirty="0">
              <a:latin typeface="Arial" panose="020B0604020202020204" pitchFamily="34" charset="0"/>
              <a:cs typeface="Arial" panose="020B0604020202020204" pitchFamily="34" charset="0"/>
            </a:rPr>
            <a:t>workshops for professionals and teaching institutions.</a:t>
          </a:r>
          <a:endParaRPr lang="en-US" dirty="0">
            <a:latin typeface="Arial" panose="020B0604020202020204" pitchFamily="34" charset="0"/>
            <a:cs typeface="Arial" panose="020B0604020202020204" pitchFamily="34" charset="0"/>
          </a:endParaRPr>
        </a:p>
      </dgm:t>
    </dgm:pt>
    <dgm:pt modelId="{C5E2D083-B401-44DB-A0B4-6EDFA5CCB489}" type="parTrans" cxnId="{942BF262-72B2-48DD-8C4B-690561D952E7}">
      <dgm:prSet/>
      <dgm:spPr/>
      <dgm:t>
        <a:bodyPr/>
        <a:lstStyle/>
        <a:p>
          <a:endParaRPr lang="en-US"/>
        </a:p>
      </dgm:t>
    </dgm:pt>
    <dgm:pt modelId="{9D4D0189-352E-4BBE-B4FE-0ADA04045651}" type="sibTrans" cxnId="{942BF262-72B2-48DD-8C4B-690561D952E7}">
      <dgm:prSet/>
      <dgm:spPr/>
      <dgm:t>
        <a:bodyPr/>
        <a:lstStyle/>
        <a:p>
          <a:endParaRPr lang="en-US"/>
        </a:p>
      </dgm:t>
    </dgm:pt>
    <dgm:pt modelId="{D2BFF321-6FE2-4662-8BA9-14AB29D98274}">
      <dgm:prSet/>
      <dgm:spPr/>
      <dgm:t>
        <a:bodyPr/>
        <a:lstStyle/>
        <a:p>
          <a:r>
            <a:rPr lang="en-US" b="0" i="0" dirty="0">
              <a:latin typeface="Arial" panose="020B0604020202020204" pitchFamily="34" charset="0"/>
              <a:cs typeface="Arial" panose="020B0604020202020204" pitchFamily="34" charset="0"/>
            </a:rPr>
            <a:t>Entails collaboration with local communities.</a:t>
          </a:r>
          <a:endParaRPr lang="en-US" dirty="0">
            <a:latin typeface="Arial" panose="020B0604020202020204" pitchFamily="34" charset="0"/>
            <a:cs typeface="Arial" panose="020B0604020202020204" pitchFamily="34" charset="0"/>
          </a:endParaRPr>
        </a:p>
      </dgm:t>
    </dgm:pt>
    <dgm:pt modelId="{63D4D92B-C372-4AAA-A1D0-4490DED886C6}" type="parTrans" cxnId="{CBF0FCF2-2BF8-4061-A30A-48BFD36E7C15}">
      <dgm:prSet/>
      <dgm:spPr/>
      <dgm:t>
        <a:bodyPr/>
        <a:lstStyle/>
        <a:p>
          <a:endParaRPr lang="en-US"/>
        </a:p>
      </dgm:t>
    </dgm:pt>
    <dgm:pt modelId="{ECE75548-877F-41F3-A1B9-0FE03C8BAB4D}" type="sibTrans" cxnId="{CBF0FCF2-2BF8-4061-A30A-48BFD36E7C15}">
      <dgm:prSet/>
      <dgm:spPr/>
      <dgm:t>
        <a:bodyPr/>
        <a:lstStyle/>
        <a:p>
          <a:endParaRPr lang="en-US"/>
        </a:p>
      </dgm:t>
    </dgm:pt>
    <dgm:pt modelId="{B8B1E5DC-982B-468C-9F8A-774C1A8E7A4D}">
      <dgm:prSet/>
      <dgm:spPr/>
      <dgm:t>
        <a:bodyPr/>
        <a:lstStyle/>
        <a:p>
          <a:r>
            <a:rPr lang="en-US" b="0" i="0" dirty="0">
              <a:latin typeface="Arial" panose="020B0604020202020204" pitchFamily="34" charset="0"/>
              <a:cs typeface="Arial" panose="020B0604020202020204" pitchFamily="34" charset="0"/>
            </a:rPr>
            <a:t>Involves respectful and assertive dialogue with mosques, fight clubs, cultural associations and other major players in local communities.</a:t>
          </a:r>
          <a:endParaRPr lang="en-US" dirty="0">
            <a:latin typeface="Arial" panose="020B0604020202020204" pitchFamily="34" charset="0"/>
            <a:cs typeface="Arial" panose="020B0604020202020204" pitchFamily="34" charset="0"/>
          </a:endParaRPr>
        </a:p>
      </dgm:t>
    </dgm:pt>
    <dgm:pt modelId="{98C28E98-5297-4AAB-9E1E-7BA8E1AF0A74}" type="parTrans" cxnId="{E0BFA723-469A-4ABA-B7C7-0B609DD6B224}">
      <dgm:prSet/>
      <dgm:spPr/>
      <dgm:t>
        <a:bodyPr/>
        <a:lstStyle/>
        <a:p>
          <a:endParaRPr lang="en-US"/>
        </a:p>
      </dgm:t>
    </dgm:pt>
    <dgm:pt modelId="{29D1F4AA-6826-4F4E-8A9A-725938190F71}" type="sibTrans" cxnId="{E0BFA723-469A-4ABA-B7C7-0B609DD6B224}">
      <dgm:prSet/>
      <dgm:spPr/>
      <dgm:t>
        <a:bodyPr/>
        <a:lstStyle/>
        <a:p>
          <a:endParaRPr lang="en-US"/>
        </a:p>
      </dgm:t>
    </dgm:pt>
    <dgm:pt modelId="{CD558F87-E297-4C3B-A21A-2B31A45E5DA5}">
      <dgm:prSet/>
      <dgm:spPr/>
      <dgm:t>
        <a:bodyPr/>
        <a:lstStyle/>
        <a:p>
          <a:r>
            <a:rPr lang="en-US" dirty="0">
              <a:latin typeface="Arial" panose="020B0604020202020204" pitchFamily="34" charset="0"/>
              <a:cs typeface="Arial" panose="020B0604020202020204" pitchFamily="34" charset="0"/>
            </a:rPr>
            <a:t>Individual intervention:</a:t>
          </a:r>
        </a:p>
      </dgm:t>
    </dgm:pt>
    <dgm:pt modelId="{4B8BAC61-3BBC-448B-AAE8-98F0BC174D8F}" type="parTrans" cxnId="{35DD4EA5-BC71-4F1C-BEB2-D90C2F70AD2C}">
      <dgm:prSet/>
      <dgm:spPr/>
      <dgm:t>
        <a:bodyPr/>
        <a:lstStyle/>
        <a:p>
          <a:endParaRPr lang="en-US"/>
        </a:p>
      </dgm:t>
    </dgm:pt>
    <dgm:pt modelId="{7FA18D87-11D2-4725-810E-C9DEB566E74E}" type="sibTrans" cxnId="{35DD4EA5-BC71-4F1C-BEB2-D90C2F70AD2C}">
      <dgm:prSet/>
      <dgm:spPr/>
      <dgm:t>
        <a:bodyPr/>
        <a:lstStyle/>
        <a:p>
          <a:endParaRPr lang="en-US"/>
        </a:p>
      </dgm:t>
    </dgm:pt>
    <dgm:pt modelId="{C63EBC24-66DE-4A55-B5D3-BAA1BB4AE7C1}">
      <dgm:prSet/>
      <dgm:spPr/>
      <dgm:t>
        <a:bodyPr/>
        <a:lstStyle/>
        <a:p>
          <a:r>
            <a:rPr lang="en-US" b="0" i="0" dirty="0">
              <a:latin typeface="Arial" panose="020B0604020202020204" pitchFamily="34" charset="0"/>
              <a:cs typeface="Arial" panose="020B0604020202020204" pitchFamily="34" charset="0"/>
            </a:rPr>
            <a:t>First-line staff of the Task Force carry out risk evaluations of individuals and groups.</a:t>
          </a:r>
          <a:endParaRPr lang="en-US" dirty="0">
            <a:latin typeface="Arial" panose="020B0604020202020204" pitchFamily="34" charset="0"/>
            <a:cs typeface="Arial" panose="020B0604020202020204" pitchFamily="34" charset="0"/>
          </a:endParaRPr>
        </a:p>
      </dgm:t>
    </dgm:pt>
    <dgm:pt modelId="{5FD8815F-B0BD-4E98-ABD3-F5EBBDB4BA9F}" type="parTrans" cxnId="{D64E24CF-722A-41E8-A988-15D77FF6C46E}">
      <dgm:prSet/>
      <dgm:spPr/>
      <dgm:t>
        <a:bodyPr/>
        <a:lstStyle/>
        <a:p>
          <a:endParaRPr lang="en-US"/>
        </a:p>
      </dgm:t>
    </dgm:pt>
    <dgm:pt modelId="{8F8A64C1-78C6-4D5A-AF04-1FF3425BE4FC}" type="sibTrans" cxnId="{D64E24CF-722A-41E8-A988-15D77FF6C46E}">
      <dgm:prSet/>
      <dgm:spPr/>
      <dgm:t>
        <a:bodyPr/>
        <a:lstStyle/>
        <a:p>
          <a:endParaRPr lang="en-US"/>
        </a:p>
      </dgm:t>
    </dgm:pt>
    <dgm:pt modelId="{A0143350-7E51-40D8-A515-25C308D98A5F}">
      <dgm:prSet/>
      <dgm:spPr/>
      <dgm:t>
        <a:bodyPr/>
        <a:lstStyle/>
        <a:p>
          <a:r>
            <a:rPr lang="en-US" b="0" i="0" dirty="0">
              <a:latin typeface="Arial" panose="020B0604020202020204" pitchFamily="34" charset="0"/>
              <a:cs typeface="Arial" panose="020B0604020202020204" pitchFamily="34" charset="0"/>
            </a:rPr>
            <a:t>Professional staff are counseled on dealing with cases linked to radicalization.</a:t>
          </a:r>
          <a:endParaRPr lang="en-US" dirty="0">
            <a:latin typeface="Arial" panose="020B0604020202020204" pitchFamily="34" charset="0"/>
            <a:cs typeface="Arial" panose="020B0604020202020204" pitchFamily="34" charset="0"/>
          </a:endParaRPr>
        </a:p>
      </dgm:t>
    </dgm:pt>
    <dgm:pt modelId="{DE7DA221-FCDC-4D82-AE60-EF606B8B7932}" type="parTrans" cxnId="{454E5F6C-94B0-41A6-9F8A-D056C4996DDE}">
      <dgm:prSet/>
      <dgm:spPr/>
      <dgm:t>
        <a:bodyPr/>
        <a:lstStyle/>
        <a:p>
          <a:endParaRPr lang="en-US"/>
        </a:p>
      </dgm:t>
    </dgm:pt>
    <dgm:pt modelId="{44F7D8A7-8D48-4FFF-AE71-6B13322617E6}" type="sibTrans" cxnId="{454E5F6C-94B0-41A6-9F8A-D056C4996DDE}">
      <dgm:prSet/>
      <dgm:spPr/>
      <dgm:t>
        <a:bodyPr/>
        <a:lstStyle/>
        <a:p>
          <a:endParaRPr lang="en-US"/>
        </a:p>
      </dgm:t>
    </dgm:pt>
    <dgm:pt modelId="{FFDB994C-8112-4C4D-95E5-EBE72DADC23B}">
      <dgm:prSet/>
      <dgm:spPr/>
      <dgm:t>
        <a:bodyPr/>
        <a:lstStyle/>
        <a:p>
          <a:r>
            <a:rPr lang="en-US" b="0" i="0" dirty="0">
              <a:latin typeface="Arial" panose="020B0604020202020204" pitchFamily="34" charset="0"/>
              <a:cs typeface="Arial" panose="020B0604020202020204" pitchFamily="34" charset="0"/>
            </a:rPr>
            <a:t>Counseling is provided for individuals and families in cases related to radicalization.</a:t>
          </a:r>
          <a:endParaRPr lang="en-US" dirty="0">
            <a:latin typeface="Arial" panose="020B0604020202020204" pitchFamily="34" charset="0"/>
            <a:cs typeface="Arial" panose="020B0604020202020204" pitchFamily="34" charset="0"/>
          </a:endParaRPr>
        </a:p>
      </dgm:t>
    </dgm:pt>
    <dgm:pt modelId="{0DB6BF9B-58B0-45C4-9E49-ECA20FFBCDC3}" type="parTrans" cxnId="{FC199F6A-191F-43ED-9C68-0629C242DFF6}">
      <dgm:prSet/>
      <dgm:spPr/>
      <dgm:t>
        <a:bodyPr/>
        <a:lstStyle/>
        <a:p>
          <a:endParaRPr lang="en-US"/>
        </a:p>
      </dgm:t>
    </dgm:pt>
    <dgm:pt modelId="{8C320B70-4F47-4115-B9CE-59C7D2355BC1}" type="sibTrans" cxnId="{FC199F6A-191F-43ED-9C68-0629C242DFF6}">
      <dgm:prSet/>
      <dgm:spPr/>
      <dgm:t>
        <a:bodyPr/>
        <a:lstStyle/>
        <a:p>
          <a:endParaRPr lang="en-US"/>
        </a:p>
      </dgm:t>
    </dgm:pt>
    <dgm:pt modelId="{6C265570-0526-475A-8C16-FE258EE6FDB3}">
      <dgm:prSet/>
      <dgm:spPr/>
      <dgm:t>
        <a:bodyPr/>
        <a:lstStyle/>
        <a:p>
          <a:r>
            <a:rPr lang="en-US" b="0" i="0" dirty="0">
              <a:latin typeface="Arial" panose="020B0604020202020204" pitchFamily="34" charset="0"/>
              <a:cs typeface="Arial" panose="020B0604020202020204" pitchFamily="34" charset="0"/>
            </a:rPr>
            <a:t>Mentoring is provided for individuals at risk of radicalization or involved with violent extremism.</a:t>
          </a:r>
          <a:endParaRPr lang="en-US" dirty="0">
            <a:latin typeface="Arial" panose="020B0604020202020204" pitchFamily="34" charset="0"/>
            <a:cs typeface="Arial" panose="020B0604020202020204" pitchFamily="34" charset="0"/>
          </a:endParaRPr>
        </a:p>
      </dgm:t>
    </dgm:pt>
    <dgm:pt modelId="{CCCF6038-3019-48D0-A96E-FD6679CCCCA6}" type="parTrans" cxnId="{AFEC2358-6FDD-4DA7-9A28-DA54FE435666}">
      <dgm:prSet/>
      <dgm:spPr/>
      <dgm:t>
        <a:bodyPr/>
        <a:lstStyle/>
        <a:p>
          <a:endParaRPr lang="en-US"/>
        </a:p>
      </dgm:t>
    </dgm:pt>
    <dgm:pt modelId="{B77D759D-3CC4-445B-852E-D5D904C67816}" type="sibTrans" cxnId="{AFEC2358-6FDD-4DA7-9A28-DA54FE435666}">
      <dgm:prSet/>
      <dgm:spPr/>
      <dgm:t>
        <a:bodyPr/>
        <a:lstStyle/>
        <a:p>
          <a:endParaRPr lang="en-US"/>
        </a:p>
      </dgm:t>
    </dgm:pt>
    <dgm:pt modelId="{ECBD2696-C6CB-4930-B9B7-16DD360DB5F3}">
      <dgm:prSet/>
      <dgm:spPr/>
      <dgm:t>
        <a:bodyPr/>
        <a:lstStyle/>
        <a:p>
          <a:r>
            <a:rPr lang="en-US" b="0" i="0" dirty="0">
              <a:latin typeface="Arial" panose="020B0604020202020204" pitchFamily="34" charset="0"/>
              <a:cs typeface="Arial" panose="020B0604020202020204" pitchFamily="34" charset="0"/>
            </a:rPr>
            <a:t>Contingency plans are made for extremists and their families.</a:t>
          </a:r>
          <a:endParaRPr lang="en-US" dirty="0">
            <a:latin typeface="Arial" panose="020B0604020202020204" pitchFamily="34" charset="0"/>
            <a:cs typeface="Arial" panose="020B0604020202020204" pitchFamily="34" charset="0"/>
          </a:endParaRPr>
        </a:p>
      </dgm:t>
    </dgm:pt>
    <dgm:pt modelId="{4711585F-D12A-4A00-923D-A3AC38CE6DE2}" type="parTrans" cxnId="{B58916A9-72BC-4ABF-87B4-FF43FCE32F58}">
      <dgm:prSet/>
      <dgm:spPr/>
      <dgm:t>
        <a:bodyPr/>
        <a:lstStyle/>
        <a:p>
          <a:endParaRPr lang="en-US"/>
        </a:p>
      </dgm:t>
    </dgm:pt>
    <dgm:pt modelId="{78038860-CAA4-4F9D-84CC-468B513CAA16}" type="sibTrans" cxnId="{B58916A9-72BC-4ABF-87B4-FF43FCE32F58}">
      <dgm:prSet/>
      <dgm:spPr/>
      <dgm:t>
        <a:bodyPr/>
        <a:lstStyle/>
        <a:p>
          <a:endParaRPr lang="en-US"/>
        </a:p>
      </dgm:t>
    </dgm:pt>
    <dgm:pt modelId="{95C96BF6-D547-490A-AE5D-7CF3941FEEC6}">
      <dgm:prSet/>
      <dgm:spPr/>
      <dgm:t>
        <a:bodyPr/>
        <a:lstStyle/>
        <a:p>
          <a:r>
            <a:rPr lang="en-US" b="0" i="0" dirty="0">
              <a:latin typeface="Arial" panose="020B0604020202020204" pitchFamily="34" charset="0"/>
              <a:cs typeface="Arial" panose="020B0604020202020204" pitchFamily="34" charset="0"/>
            </a:rPr>
            <a:t>Exit programs are set up for individuals involved in violent extremist environments.</a:t>
          </a:r>
          <a:endParaRPr lang="en-US" dirty="0">
            <a:latin typeface="Arial" panose="020B0604020202020204" pitchFamily="34" charset="0"/>
            <a:cs typeface="Arial" panose="020B0604020202020204" pitchFamily="34" charset="0"/>
          </a:endParaRPr>
        </a:p>
      </dgm:t>
    </dgm:pt>
    <dgm:pt modelId="{208A5F7A-5657-4FD6-AA9B-7982B85BEC72}" type="parTrans" cxnId="{FAC9BAB8-06E7-4BED-AF0E-0A1E1B44566D}">
      <dgm:prSet/>
      <dgm:spPr/>
      <dgm:t>
        <a:bodyPr/>
        <a:lstStyle/>
        <a:p>
          <a:endParaRPr lang="en-US"/>
        </a:p>
      </dgm:t>
    </dgm:pt>
    <dgm:pt modelId="{7765A03A-1C3F-48BA-AF07-C6C2D9EF2454}" type="sibTrans" cxnId="{FAC9BAB8-06E7-4BED-AF0E-0A1E1B44566D}">
      <dgm:prSet/>
      <dgm:spPr/>
      <dgm:t>
        <a:bodyPr/>
        <a:lstStyle/>
        <a:p>
          <a:endParaRPr lang="en-US"/>
        </a:p>
      </dgm:t>
    </dgm:pt>
    <dgm:pt modelId="{A9FC0999-A771-F549-9996-DFEE68D13C6A}" type="pres">
      <dgm:prSet presAssocID="{9B0433E3-F414-40A1-B842-F6A97793BCBD}" presName="linear" presStyleCnt="0">
        <dgm:presLayoutVars>
          <dgm:dir/>
          <dgm:animLvl val="lvl"/>
          <dgm:resizeHandles val="exact"/>
        </dgm:presLayoutVars>
      </dgm:prSet>
      <dgm:spPr/>
    </dgm:pt>
    <dgm:pt modelId="{87AD0C17-170D-7141-A4ED-926CA831470A}" type="pres">
      <dgm:prSet presAssocID="{176E10B6-3C1B-478C-A956-3BB533A207D7}" presName="parentLin" presStyleCnt="0"/>
      <dgm:spPr/>
    </dgm:pt>
    <dgm:pt modelId="{4BF976CD-A057-CF4F-96AC-CF75A3BB9D71}" type="pres">
      <dgm:prSet presAssocID="{176E10B6-3C1B-478C-A956-3BB533A207D7}" presName="parentLeftMargin" presStyleLbl="node1" presStyleIdx="0" presStyleCnt="2"/>
      <dgm:spPr/>
    </dgm:pt>
    <dgm:pt modelId="{88CC6959-A9BB-3244-A7E2-EFB95D09C713}" type="pres">
      <dgm:prSet presAssocID="{176E10B6-3C1B-478C-A956-3BB533A207D7}" presName="parentText" presStyleLbl="node1" presStyleIdx="0" presStyleCnt="2">
        <dgm:presLayoutVars>
          <dgm:chMax val="0"/>
          <dgm:bulletEnabled val="1"/>
        </dgm:presLayoutVars>
      </dgm:prSet>
      <dgm:spPr/>
    </dgm:pt>
    <dgm:pt modelId="{8102E063-2CD1-FA48-AB6C-0B43E5452855}" type="pres">
      <dgm:prSet presAssocID="{176E10B6-3C1B-478C-A956-3BB533A207D7}" presName="negativeSpace" presStyleCnt="0"/>
      <dgm:spPr/>
    </dgm:pt>
    <dgm:pt modelId="{C53CAF6A-FB2F-E643-9FE5-D9CE995689CB}" type="pres">
      <dgm:prSet presAssocID="{176E10B6-3C1B-478C-A956-3BB533A207D7}" presName="childText" presStyleLbl="conFgAcc1" presStyleIdx="0" presStyleCnt="2">
        <dgm:presLayoutVars>
          <dgm:bulletEnabled val="1"/>
        </dgm:presLayoutVars>
      </dgm:prSet>
      <dgm:spPr/>
    </dgm:pt>
    <dgm:pt modelId="{608B8ABD-D9BA-E045-A4F2-CDE8F0665741}" type="pres">
      <dgm:prSet presAssocID="{5E6F940D-B0EC-4917-8091-7181A6D009F3}" presName="spaceBetweenRectangles" presStyleCnt="0"/>
      <dgm:spPr/>
    </dgm:pt>
    <dgm:pt modelId="{DD3C7DE2-14F6-1A42-94FD-CB2B3CBF97E4}" type="pres">
      <dgm:prSet presAssocID="{CD558F87-E297-4C3B-A21A-2B31A45E5DA5}" presName="parentLin" presStyleCnt="0"/>
      <dgm:spPr/>
    </dgm:pt>
    <dgm:pt modelId="{52BE9B57-B204-BA4D-A872-25F6A7DF3B2C}" type="pres">
      <dgm:prSet presAssocID="{CD558F87-E297-4C3B-A21A-2B31A45E5DA5}" presName="parentLeftMargin" presStyleLbl="node1" presStyleIdx="0" presStyleCnt="2"/>
      <dgm:spPr/>
    </dgm:pt>
    <dgm:pt modelId="{5139A68E-0F2F-BA4C-8A29-AA7FAF3D5438}" type="pres">
      <dgm:prSet presAssocID="{CD558F87-E297-4C3B-A21A-2B31A45E5DA5}" presName="parentText" presStyleLbl="node1" presStyleIdx="1" presStyleCnt="2">
        <dgm:presLayoutVars>
          <dgm:chMax val="0"/>
          <dgm:bulletEnabled val="1"/>
        </dgm:presLayoutVars>
      </dgm:prSet>
      <dgm:spPr/>
    </dgm:pt>
    <dgm:pt modelId="{0997E039-CF72-EC4C-BA32-89EE2DBC6B25}" type="pres">
      <dgm:prSet presAssocID="{CD558F87-E297-4C3B-A21A-2B31A45E5DA5}" presName="negativeSpace" presStyleCnt="0"/>
      <dgm:spPr/>
    </dgm:pt>
    <dgm:pt modelId="{B3A69408-E15F-C54E-85E8-18ACBAFCF3F8}" type="pres">
      <dgm:prSet presAssocID="{CD558F87-E297-4C3B-A21A-2B31A45E5DA5}" presName="childText" presStyleLbl="conFgAcc1" presStyleIdx="1" presStyleCnt="2">
        <dgm:presLayoutVars>
          <dgm:bulletEnabled val="1"/>
        </dgm:presLayoutVars>
      </dgm:prSet>
      <dgm:spPr/>
    </dgm:pt>
  </dgm:ptLst>
  <dgm:cxnLst>
    <dgm:cxn modelId="{9F9BED21-B643-AF43-B011-A7FB99FFAC19}" type="presOf" srcId="{ECBD2696-C6CB-4930-B9B7-16DD360DB5F3}" destId="{B3A69408-E15F-C54E-85E8-18ACBAFCF3F8}" srcOrd="0" destOrd="4" presId="urn:microsoft.com/office/officeart/2005/8/layout/list1"/>
    <dgm:cxn modelId="{E0BFA723-469A-4ABA-B7C7-0B609DD6B224}" srcId="{D2BFF321-6FE2-4662-8BA9-14AB29D98274}" destId="{B8B1E5DC-982B-468C-9F8A-774C1A8E7A4D}" srcOrd="0" destOrd="0" parTransId="{98C28E98-5297-4AAB-9E1E-7BA8E1AF0A74}" sibTransId="{29D1F4AA-6826-4F4E-8A9A-725938190F71}"/>
    <dgm:cxn modelId="{E5466235-8CAC-48DC-AC6E-D98417B218C4}" srcId="{9B0433E3-F414-40A1-B842-F6A97793BCBD}" destId="{176E10B6-3C1B-478C-A956-3BB533A207D7}" srcOrd="0" destOrd="0" parTransId="{8FD3BFF7-ABE3-4207-9823-FD5196C8F864}" sibTransId="{5E6F940D-B0EC-4917-8091-7181A6D009F3}"/>
    <dgm:cxn modelId="{26860342-15CD-DE44-B0C1-B5308ADC46C8}" type="presOf" srcId="{AE52AAF6-3A5A-43F3-B188-59B6C8777D46}" destId="{C53CAF6A-FB2F-E643-9FE5-D9CE995689CB}" srcOrd="0" destOrd="1" presId="urn:microsoft.com/office/officeart/2005/8/layout/list1"/>
    <dgm:cxn modelId="{F91A4651-3D74-F348-80BB-DBD465451A8A}" type="presOf" srcId="{C63EBC24-66DE-4A55-B5D3-BAA1BB4AE7C1}" destId="{B3A69408-E15F-C54E-85E8-18ACBAFCF3F8}" srcOrd="0" destOrd="0" presId="urn:microsoft.com/office/officeart/2005/8/layout/list1"/>
    <dgm:cxn modelId="{AFEC2358-6FDD-4DA7-9A28-DA54FE435666}" srcId="{CD558F87-E297-4C3B-A21A-2B31A45E5DA5}" destId="{6C265570-0526-475A-8C16-FE258EE6FDB3}" srcOrd="3" destOrd="0" parTransId="{CCCF6038-3019-48D0-A96E-FD6679CCCCA6}" sibTransId="{B77D759D-3CC4-445B-852E-D5D904C67816}"/>
    <dgm:cxn modelId="{E6ECD459-A4E0-964D-8666-0A4C1FB1260C}" type="presOf" srcId="{291404A2-475E-47B7-B8E7-19D178C15B57}" destId="{C53CAF6A-FB2F-E643-9FE5-D9CE995689CB}" srcOrd="0" destOrd="0" presId="urn:microsoft.com/office/officeart/2005/8/layout/list1"/>
    <dgm:cxn modelId="{942BF262-72B2-48DD-8C4B-690561D952E7}" srcId="{291404A2-475E-47B7-B8E7-19D178C15B57}" destId="{AE52AAF6-3A5A-43F3-B188-59B6C8777D46}" srcOrd="0" destOrd="0" parTransId="{C5E2D083-B401-44DB-A0B4-6EDFA5CCB489}" sibTransId="{9D4D0189-352E-4BBE-B4FE-0ADA04045651}"/>
    <dgm:cxn modelId="{6D205969-27A5-5D42-9A97-29E7F783E7F4}" type="presOf" srcId="{176E10B6-3C1B-478C-A956-3BB533A207D7}" destId="{88CC6959-A9BB-3244-A7E2-EFB95D09C713}" srcOrd="1" destOrd="0" presId="urn:microsoft.com/office/officeart/2005/8/layout/list1"/>
    <dgm:cxn modelId="{FC199F6A-191F-43ED-9C68-0629C242DFF6}" srcId="{CD558F87-E297-4C3B-A21A-2B31A45E5DA5}" destId="{FFDB994C-8112-4C4D-95E5-EBE72DADC23B}" srcOrd="2" destOrd="0" parTransId="{0DB6BF9B-58B0-45C4-9E49-ECA20FFBCDC3}" sibTransId="{8C320B70-4F47-4115-B9CE-59C7D2355BC1}"/>
    <dgm:cxn modelId="{454E5F6C-94B0-41A6-9F8A-D056C4996DDE}" srcId="{CD558F87-E297-4C3B-A21A-2B31A45E5DA5}" destId="{A0143350-7E51-40D8-A515-25C308D98A5F}" srcOrd="1" destOrd="0" parTransId="{DE7DA221-FCDC-4D82-AE60-EF606B8B7932}" sibTransId="{44F7D8A7-8D48-4FFF-AE71-6B13322617E6}"/>
    <dgm:cxn modelId="{FF4700A1-BF58-D241-B97F-F385371367EC}" type="presOf" srcId="{6C265570-0526-475A-8C16-FE258EE6FDB3}" destId="{B3A69408-E15F-C54E-85E8-18ACBAFCF3F8}" srcOrd="0" destOrd="3" presId="urn:microsoft.com/office/officeart/2005/8/layout/list1"/>
    <dgm:cxn modelId="{35DD4EA5-BC71-4F1C-BEB2-D90C2F70AD2C}" srcId="{9B0433E3-F414-40A1-B842-F6A97793BCBD}" destId="{CD558F87-E297-4C3B-A21A-2B31A45E5DA5}" srcOrd="1" destOrd="0" parTransId="{4B8BAC61-3BBC-448B-AAE8-98F0BC174D8F}" sibTransId="{7FA18D87-11D2-4725-810E-C9DEB566E74E}"/>
    <dgm:cxn modelId="{B58916A9-72BC-4ABF-87B4-FF43FCE32F58}" srcId="{CD558F87-E297-4C3B-A21A-2B31A45E5DA5}" destId="{ECBD2696-C6CB-4930-B9B7-16DD360DB5F3}" srcOrd="4" destOrd="0" parTransId="{4711585F-D12A-4A00-923D-A3AC38CE6DE2}" sibTransId="{78038860-CAA4-4F9D-84CC-468B513CAA16}"/>
    <dgm:cxn modelId="{6DAA91B2-0366-BC4C-AAD2-FE14E9D2EC90}" type="presOf" srcId="{B8B1E5DC-982B-468C-9F8A-774C1A8E7A4D}" destId="{C53CAF6A-FB2F-E643-9FE5-D9CE995689CB}" srcOrd="0" destOrd="3" presId="urn:microsoft.com/office/officeart/2005/8/layout/list1"/>
    <dgm:cxn modelId="{74579BB6-2D87-8848-A786-1E3FAAB69875}" type="presOf" srcId="{95C96BF6-D547-490A-AE5D-7CF3941FEEC6}" destId="{B3A69408-E15F-C54E-85E8-18ACBAFCF3F8}" srcOrd="0" destOrd="5" presId="urn:microsoft.com/office/officeart/2005/8/layout/list1"/>
    <dgm:cxn modelId="{765E8EB8-9C88-4F1B-B3F5-B5F55ABB5839}" srcId="{176E10B6-3C1B-478C-A956-3BB533A207D7}" destId="{291404A2-475E-47B7-B8E7-19D178C15B57}" srcOrd="0" destOrd="0" parTransId="{CD2146F5-92D3-4D56-89D6-BAF1CE64875C}" sibTransId="{D6FEB70F-A01E-4AC5-8907-025D5A4EA0EE}"/>
    <dgm:cxn modelId="{FAC9BAB8-06E7-4BED-AF0E-0A1E1B44566D}" srcId="{CD558F87-E297-4C3B-A21A-2B31A45E5DA5}" destId="{95C96BF6-D547-490A-AE5D-7CF3941FEEC6}" srcOrd="5" destOrd="0" parTransId="{208A5F7A-5657-4FD6-AA9B-7982B85BEC72}" sibTransId="{7765A03A-1C3F-48BA-AF07-C6C2D9EF2454}"/>
    <dgm:cxn modelId="{9B9159BB-B794-C249-B39E-01910ED78011}" type="presOf" srcId="{D2BFF321-6FE2-4662-8BA9-14AB29D98274}" destId="{C53CAF6A-FB2F-E643-9FE5-D9CE995689CB}" srcOrd="0" destOrd="2" presId="urn:microsoft.com/office/officeart/2005/8/layout/list1"/>
    <dgm:cxn modelId="{3DFB8CC9-3DF5-564E-92EA-302405856345}" type="presOf" srcId="{CD558F87-E297-4C3B-A21A-2B31A45E5DA5}" destId="{5139A68E-0F2F-BA4C-8A29-AA7FAF3D5438}" srcOrd="1" destOrd="0" presId="urn:microsoft.com/office/officeart/2005/8/layout/list1"/>
    <dgm:cxn modelId="{2FCC44CE-0C18-B44C-A603-31237BE19284}" type="presOf" srcId="{176E10B6-3C1B-478C-A956-3BB533A207D7}" destId="{4BF976CD-A057-CF4F-96AC-CF75A3BB9D71}" srcOrd="0" destOrd="0" presId="urn:microsoft.com/office/officeart/2005/8/layout/list1"/>
    <dgm:cxn modelId="{D64E24CF-722A-41E8-A988-15D77FF6C46E}" srcId="{CD558F87-E297-4C3B-A21A-2B31A45E5DA5}" destId="{C63EBC24-66DE-4A55-B5D3-BAA1BB4AE7C1}" srcOrd="0" destOrd="0" parTransId="{5FD8815F-B0BD-4E98-ABD3-F5EBBDB4BA9F}" sibTransId="{8F8A64C1-78C6-4D5A-AF04-1FF3425BE4FC}"/>
    <dgm:cxn modelId="{3090B5D9-FE68-C24B-84A7-7083B6DB8802}" type="presOf" srcId="{9B0433E3-F414-40A1-B842-F6A97793BCBD}" destId="{A9FC0999-A771-F549-9996-DFEE68D13C6A}" srcOrd="0" destOrd="0" presId="urn:microsoft.com/office/officeart/2005/8/layout/list1"/>
    <dgm:cxn modelId="{0253F0DE-8085-DB41-BBD3-3E5651FDE8C0}" type="presOf" srcId="{CD558F87-E297-4C3B-A21A-2B31A45E5DA5}" destId="{52BE9B57-B204-BA4D-A872-25F6A7DF3B2C}" srcOrd="0" destOrd="0" presId="urn:microsoft.com/office/officeart/2005/8/layout/list1"/>
    <dgm:cxn modelId="{892866E3-9F35-1B43-9EDB-784F586480BA}" type="presOf" srcId="{FFDB994C-8112-4C4D-95E5-EBE72DADC23B}" destId="{B3A69408-E15F-C54E-85E8-18ACBAFCF3F8}" srcOrd="0" destOrd="2" presId="urn:microsoft.com/office/officeart/2005/8/layout/list1"/>
    <dgm:cxn modelId="{82242CF2-701D-C44A-B202-C3EA572ABE1A}" type="presOf" srcId="{A0143350-7E51-40D8-A515-25C308D98A5F}" destId="{B3A69408-E15F-C54E-85E8-18ACBAFCF3F8}" srcOrd="0" destOrd="1" presId="urn:microsoft.com/office/officeart/2005/8/layout/list1"/>
    <dgm:cxn modelId="{CBF0FCF2-2BF8-4061-A30A-48BFD36E7C15}" srcId="{176E10B6-3C1B-478C-A956-3BB533A207D7}" destId="{D2BFF321-6FE2-4662-8BA9-14AB29D98274}" srcOrd="1" destOrd="0" parTransId="{63D4D92B-C372-4AAA-A1D0-4490DED886C6}" sibTransId="{ECE75548-877F-41F3-A1B9-0FE03C8BAB4D}"/>
    <dgm:cxn modelId="{E063D633-E2E0-E747-B2AE-C32A9A8FE413}" type="presParOf" srcId="{A9FC0999-A771-F549-9996-DFEE68D13C6A}" destId="{87AD0C17-170D-7141-A4ED-926CA831470A}" srcOrd="0" destOrd="0" presId="urn:microsoft.com/office/officeart/2005/8/layout/list1"/>
    <dgm:cxn modelId="{329B7BBF-F520-BE4D-B618-C1233A7AF1C0}" type="presParOf" srcId="{87AD0C17-170D-7141-A4ED-926CA831470A}" destId="{4BF976CD-A057-CF4F-96AC-CF75A3BB9D71}" srcOrd="0" destOrd="0" presId="urn:microsoft.com/office/officeart/2005/8/layout/list1"/>
    <dgm:cxn modelId="{E8A1F2DE-8E3B-4F4E-9912-64B608EA5C89}" type="presParOf" srcId="{87AD0C17-170D-7141-A4ED-926CA831470A}" destId="{88CC6959-A9BB-3244-A7E2-EFB95D09C713}" srcOrd="1" destOrd="0" presId="urn:microsoft.com/office/officeart/2005/8/layout/list1"/>
    <dgm:cxn modelId="{0090B61F-D737-EA45-9092-7B5D19BF9C71}" type="presParOf" srcId="{A9FC0999-A771-F549-9996-DFEE68D13C6A}" destId="{8102E063-2CD1-FA48-AB6C-0B43E5452855}" srcOrd="1" destOrd="0" presId="urn:microsoft.com/office/officeart/2005/8/layout/list1"/>
    <dgm:cxn modelId="{2CA02D33-A0CA-2D40-A850-6A07641564B7}" type="presParOf" srcId="{A9FC0999-A771-F549-9996-DFEE68D13C6A}" destId="{C53CAF6A-FB2F-E643-9FE5-D9CE995689CB}" srcOrd="2" destOrd="0" presId="urn:microsoft.com/office/officeart/2005/8/layout/list1"/>
    <dgm:cxn modelId="{15AD084E-BA23-1E45-A344-112105CF2B03}" type="presParOf" srcId="{A9FC0999-A771-F549-9996-DFEE68D13C6A}" destId="{608B8ABD-D9BA-E045-A4F2-CDE8F0665741}" srcOrd="3" destOrd="0" presId="urn:microsoft.com/office/officeart/2005/8/layout/list1"/>
    <dgm:cxn modelId="{D57AA890-B927-B542-9616-4FC23F69D1A5}" type="presParOf" srcId="{A9FC0999-A771-F549-9996-DFEE68D13C6A}" destId="{DD3C7DE2-14F6-1A42-94FD-CB2B3CBF97E4}" srcOrd="4" destOrd="0" presId="urn:microsoft.com/office/officeart/2005/8/layout/list1"/>
    <dgm:cxn modelId="{C80A0857-C060-FC4A-8B80-E81844B637A4}" type="presParOf" srcId="{DD3C7DE2-14F6-1A42-94FD-CB2B3CBF97E4}" destId="{52BE9B57-B204-BA4D-A872-25F6A7DF3B2C}" srcOrd="0" destOrd="0" presId="urn:microsoft.com/office/officeart/2005/8/layout/list1"/>
    <dgm:cxn modelId="{46D60C82-8A86-1F49-929B-D7420E0DC2D9}" type="presParOf" srcId="{DD3C7DE2-14F6-1A42-94FD-CB2B3CBF97E4}" destId="{5139A68E-0F2F-BA4C-8A29-AA7FAF3D5438}" srcOrd="1" destOrd="0" presId="urn:microsoft.com/office/officeart/2005/8/layout/list1"/>
    <dgm:cxn modelId="{5519CA27-EF59-714C-9F46-158A42FFD6AC}" type="presParOf" srcId="{A9FC0999-A771-F549-9996-DFEE68D13C6A}" destId="{0997E039-CF72-EC4C-BA32-89EE2DBC6B25}" srcOrd="5" destOrd="0" presId="urn:microsoft.com/office/officeart/2005/8/layout/list1"/>
    <dgm:cxn modelId="{83E04685-2D7A-E743-A0B4-3F1D75DFB3B9}" type="presParOf" srcId="{A9FC0999-A771-F549-9996-DFEE68D13C6A}" destId="{B3A69408-E15F-C54E-85E8-18ACBAFCF3F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448C7-65E5-054C-80B3-608581FDDE84}">
      <dsp:nvSpPr>
        <dsp:cNvPr id="0" name=""/>
        <dsp:cNvSpPr/>
      </dsp:nvSpPr>
      <dsp:spPr>
        <a:xfrm>
          <a:off x="2964" y="136707"/>
          <a:ext cx="2351960" cy="329274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3368" tIns="330200" rIns="183368" bIns="330200" numCol="1" spcCol="1270" anchor="t" anchorCtr="0">
          <a:noAutofit/>
        </a:bodyPr>
        <a:lstStyle/>
        <a:p>
          <a:pPr marL="0" lvl="0" indent="0" algn="l"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Define and monitor the problem</a:t>
          </a:r>
        </a:p>
      </dsp:txBody>
      <dsp:txXfrm>
        <a:off x="2964" y="1387950"/>
        <a:ext cx="2351960" cy="1975646"/>
      </dsp:txXfrm>
    </dsp:sp>
    <dsp:sp modelId="{68599CA9-0C88-D848-9CFD-F82919BAFA9F}">
      <dsp:nvSpPr>
        <dsp:cNvPr id="0" name=""/>
        <dsp:cNvSpPr/>
      </dsp:nvSpPr>
      <dsp:spPr>
        <a:xfrm>
          <a:off x="685033" y="465982"/>
          <a:ext cx="987823" cy="98782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015" tIns="12700" rIns="7701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9696" y="610645"/>
        <a:ext cx="698497" cy="698497"/>
      </dsp:txXfrm>
    </dsp:sp>
    <dsp:sp modelId="{FB807687-D6BB-D342-8BF8-F0570D490C68}">
      <dsp:nvSpPr>
        <dsp:cNvPr id="0" name=""/>
        <dsp:cNvSpPr/>
      </dsp:nvSpPr>
      <dsp:spPr>
        <a:xfrm>
          <a:off x="2964" y="3429380"/>
          <a:ext cx="2351960" cy="72"/>
        </a:xfrm>
        <a:prstGeom prst="rect">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10B85-DBFA-1543-9DDF-1E9ECA1C0911}">
      <dsp:nvSpPr>
        <dsp:cNvPr id="0" name=""/>
        <dsp:cNvSpPr/>
      </dsp:nvSpPr>
      <dsp:spPr>
        <a:xfrm>
          <a:off x="2590121" y="136707"/>
          <a:ext cx="2351960" cy="3292744"/>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3368" tIns="330200" rIns="183368" bIns="330200" numCol="1" spcCol="1270" anchor="t" anchorCtr="0">
          <a:noAutofit/>
        </a:bodyPr>
        <a:lstStyle/>
        <a:p>
          <a:pPr marL="0" lvl="0" indent="0" algn="l"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Identify risk and protective factors</a:t>
          </a:r>
        </a:p>
      </dsp:txBody>
      <dsp:txXfrm>
        <a:off x="2590121" y="1387950"/>
        <a:ext cx="2351960" cy="1975646"/>
      </dsp:txXfrm>
    </dsp:sp>
    <dsp:sp modelId="{BC1D01BC-2C9B-C54F-A5DA-ACC22305BA65}">
      <dsp:nvSpPr>
        <dsp:cNvPr id="0" name=""/>
        <dsp:cNvSpPr/>
      </dsp:nvSpPr>
      <dsp:spPr>
        <a:xfrm>
          <a:off x="3272189" y="465982"/>
          <a:ext cx="987823" cy="987823"/>
        </a:xfrm>
        <a:prstGeom prst="ellipse">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015" tIns="12700" rIns="7701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416852" y="610645"/>
        <a:ext cx="698497" cy="698497"/>
      </dsp:txXfrm>
    </dsp:sp>
    <dsp:sp modelId="{5513BD9F-CED4-B043-B982-C164E17CF857}">
      <dsp:nvSpPr>
        <dsp:cNvPr id="0" name=""/>
        <dsp:cNvSpPr/>
      </dsp:nvSpPr>
      <dsp:spPr>
        <a:xfrm>
          <a:off x="2590121" y="3429380"/>
          <a:ext cx="2351960" cy="72"/>
        </a:xfrm>
        <a:prstGeom prst="rect">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F780-4D23-A042-9334-1DBCC27CD7DA}">
      <dsp:nvSpPr>
        <dsp:cNvPr id="0" name=""/>
        <dsp:cNvSpPr/>
      </dsp:nvSpPr>
      <dsp:spPr>
        <a:xfrm>
          <a:off x="5177278" y="136707"/>
          <a:ext cx="2351960" cy="3292744"/>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3368" tIns="330200" rIns="183368" bIns="330200" numCol="1" spcCol="1270" anchor="t" anchorCtr="0">
          <a:noAutofit/>
        </a:bodyPr>
        <a:lstStyle/>
        <a:p>
          <a:pPr marL="0" lvl="0" indent="0" algn="l"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Develop and test prevention strategies</a:t>
          </a:r>
        </a:p>
      </dsp:txBody>
      <dsp:txXfrm>
        <a:off x="5177278" y="1387950"/>
        <a:ext cx="2351960" cy="1975646"/>
      </dsp:txXfrm>
    </dsp:sp>
    <dsp:sp modelId="{844872A6-537B-B548-A42A-623260D9ADFC}">
      <dsp:nvSpPr>
        <dsp:cNvPr id="0" name=""/>
        <dsp:cNvSpPr/>
      </dsp:nvSpPr>
      <dsp:spPr>
        <a:xfrm>
          <a:off x="5859346" y="465982"/>
          <a:ext cx="987823" cy="987823"/>
        </a:xfrm>
        <a:prstGeom prst="ellipse">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015" tIns="12700" rIns="7701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004009" y="610645"/>
        <a:ext cx="698497" cy="698497"/>
      </dsp:txXfrm>
    </dsp:sp>
    <dsp:sp modelId="{A3585A2C-95CF-154B-8BA1-55783B23D2DC}">
      <dsp:nvSpPr>
        <dsp:cNvPr id="0" name=""/>
        <dsp:cNvSpPr/>
      </dsp:nvSpPr>
      <dsp:spPr>
        <a:xfrm>
          <a:off x="5177278" y="3429380"/>
          <a:ext cx="2351960" cy="72"/>
        </a:xfrm>
        <a:prstGeom prst="rect">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8CF951-05DC-7340-B310-4A5EA7531031}">
      <dsp:nvSpPr>
        <dsp:cNvPr id="0" name=""/>
        <dsp:cNvSpPr/>
      </dsp:nvSpPr>
      <dsp:spPr>
        <a:xfrm>
          <a:off x="7764434" y="136707"/>
          <a:ext cx="2351960" cy="3292744"/>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3368" tIns="330200" rIns="183368" bIns="330200" numCol="1" spcCol="1270" anchor="t" anchorCtr="0">
          <a:noAutofit/>
        </a:bodyPr>
        <a:lstStyle/>
        <a:p>
          <a:pPr marL="0" lvl="0" indent="0" algn="l"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Ensure widespread adoption</a:t>
          </a:r>
        </a:p>
      </dsp:txBody>
      <dsp:txXfrm>
        <a:off x="7764434" y="1387950"/>
        <a:ext cx="2351960" cy="1975646"/>
      </dsp:txXfrm>
    </dsp:sp>
    <dsp:sp modelId="{F5ABBBA5-6331-7848-B049-8AA106C73F73}">
      <dsp:nvSpPr>
        <dsp:cNvPr id="0" name=""/>
        <dsp:cNvSpPr/>
      </dsp:nvSpPr>
      <dsp:spPr>
        <a:xfrm>
          <a:off x="8446503" y="465982"/>
          <a:ext cx="987823" cy="987823"/>
        </a:xfrm>
        <a:prstGeom prst="ellipse">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015" tIns="12700" rIns="77015"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91166" y="610645"/>
        <a:ext cx="698497" cy="698497"/>
      </dsp:txXfrm>
    </dsp:sp>
    <dsp:sp modelId="{C99BB1D1-0CAC-A94D-8E8A-157289A2C876}">
      <dsp:nvSpPr>
        <dsp:cNvPr id="0" name=""/>
        <dsp:cNvSpPr/>
      </dsp:nvSpPr>
      <dsp:spPr>
        <a:xfrm>
          <a:off x="7764434" y="3429380"/>
          <a:ext cx="2351960" cy="7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1F7EC-A0E9-6D49-BAA2-444911EA4234}">
      <dsp:nvSpPr>
        <dsp:cNvPr id="0" name=""/>
        <dsp:cNvSpPr/>
      </dsp:nvSpPr>
      <dsp:spPr>
        <a:xfrm>
          <a:off x="2304317" y="612089"/>
          <a:ext cx="472656" cy="91440"/>
        </a:xfrm>
        <a:custGeom>
          <a:avLst/>
          <a:gdLst/>
          <a:ahLst/>
          <a:cxnLst/>
          <a:rect l="0" t="0" r="0" b="0"/>
          <a:pathLst>
            <a:path>
              <a:moveTo>
                <a:pt x="0" y="45720"/>
              </a:moveTo>
              <a:lnTo>
                <a:pt x="47265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28064" y="655293"/>
        <a:ext cx="25162" cy="5032"/>
      </dsp:txXfrm>
    </dsp:sp>
    <dsp:sp modelId="{2182CB11-F4AB-0943-8E7F-EB1007B56910}">
      <dsp:nvSpPr>
        <dsp:cNvPr id="0" name=""/>
        <dsp:cNvSpPr/>
      </dsp:nvSpPr>
      <dsp:spPr>
        <a:xfrm>
          <a:off x="118045" y="1388"/>
          <a:ext cx="2188071" cy="131284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17" tIns="112543" rIns="107217" bIns="112543"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Who is most likely to notice red flags?</a:t>
          </a:r>
        </a:p>
      </dsp:txBody>
      <dsp:txXfrm>
        <a:off x="118045" y="1388"/>
        <a:ext cx="2188071" cy="1312842"/>
      </dsp:txXfrm>
    </dsp:sp>
    <dsp:sp modelId="{228457BE-B6C8-1A49-A15E-A6A2CC87A357}">
      <dsp:nvSpPr>
        <dsp:cNvPr id="0" name=""/>
        <dsp:cNvSpPr/>
      </dsp:nvSpPr>
      <dsp:spPr>
        <a:xfrm>
          <a:off x="1212081" y="1312431"/>
          <a:ext cx="2691327" cy="472656"/>
        </a:xfrm>
        <a:custGeom>
          <a:avLst/>
          <a:gdLst/>
          <a:ahLst/>
          <a:cxnLst/>
          <a:rect l="0" t="0" r="0" b="0"/>
          <a:pathLst>
            <a:path>
              <a:moveTo>
                <a:pt x="2691327" y="0"/>
              </a:moveTo>
              <a:lnTo>
                <a:pt x="2691327" y="253428"/>
              </a:lnTo>
              <a:lnTo>
                <a:pt x="0" y="253428"/>
              </a:lnTo>
              <a:lnTo>
                <a:pt x="0" y="472656"/>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9296" y="1546243"/>
        <a:ext cx="136898" cy="5032"/>
      </dsp:txXfrm>
    </dsp:sp>
    <dsp:sp modelId="{4BBBDB33-35BA-564D-A5B9-F9861AB95622}">
      <dsp:nvSpPr>
        <dsp:cNvPr id="0" name=""/>
        <dsp:cNvSpPr/>
      </dsp:nvSpPr>
      <dsp:spPr>
        <a:xfrm>
          <a:off x="2809373" y="1388"/>
          <a:ext cx="2188071" cy="131284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17" tIns="112543" rIns="107217" bIns="112543"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 they know what those red flags are?</a:t>
          </a:r>
        </a:p>
      </dsp:txBody>
      <dsp:txXfrm>
        <a:off x="2809373" y="1388"/>
        <a:ext cx="2188071" cy="1312842"/>
      </dsp:txXfrm>
    </dsp:sp>
    <dsp:sp modelId="{D4B998D9-AE9F-6E4A-AE1A-FF2FBA875FBD}">
      <dsp:nvSpPr>
        <dsp:cNvPr id="0" name=""/>
        <dsp:cNvSpPr/>
      </dsp:nvSpPr>
      <dsp:spPr>
        <a:xfrm>
          <a:off x="2304317" y="2428189"/>
          <a:ext cx="472656" cy="91440"/>
        </a:xfrm>
        <a:custGeom>
          <a:avLst/>
          <a:gdLst/>
          <a:ahLst/>
          <a:cxnLst/>
          <a:rect l="0" t="0" r="0" b="0"/>
          <a:pathLst>
            <a:path>
              <a:moveTo>
                <a:pt x="0" y="45720"/>
              </a:moveTo>
              <a:lnTo>
                <a:pt x="472656"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28064" y="2471392"/>
        <a:ext cx="25162" cy="5032"/>
      </dsp:txXfrm>
    </dsp:sp>
    <dsp:sp modelId="{0070E44E-C3D9-5746-A18C-2DACA0343DDD}">
      <dsp:nvSpPr>
        <dsp:cNvPr id="0" name=""/>
        <dsp:cNvSpPr/>
      </dsp:nvSpPr>
      <dsp:spPr>
        <a:xfrm>
          <a:off x="118045" y="1817487"/>
          <a:ext cx="2188071" cy="131284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17" tIns="112543" rIns="107217" bIns="112543"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 they know who to contact about those red flags?</a:t>
          </a:r>
        </a:p>
      </dsp:txBody>
      <dsp:txXfrm>
        <a:off x="118045" y="1817487"/>
        <a:ext cx="2188071" cy="1312842"/>
      </dsp:txXfrm>
    </dsp:sp>
    <dsp:sp modelId="{E4475AD0-59A3-1244-AC0F-4D91AE740E5B}">
      <dsp:nvSpPr>
        <dsp:cNvPr id="0" name=""/>
        <dsp:cNvSpPr/>
      </dsp:nvSpPr>
      <dsp:spPr>
        <a:xfrm>
          <a:off x="1212081" y="3128530"/>
          <a:ext cx="2691327" cy="472656"/>
        </a:xfrm>
        <a:custGeom>
          <a:avLst/>
          <a:gdLst/>
          <a:ahLst/>
          <a:cxnLst/>
          <a:rect l="0" t="0" r="0" b="0"/>
          <a:pathLst>
            <a:path>
              <a:moveTo>
                <a:pt x="2691327" y="0"/>
              </a:moveTo>
              <a:lnTo>
                <a:pt x="2691327" y="253428"/>
              </a:lnTo>
              <a:lnTo>
                <a:pt x="0" y="253428"/>
              </a:lnTo>
              <a:lnTo>
                <a:pt x="0" y="472656"/>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9296" y="3362342"/>
        <a:ext cx="136898" cy="5032"/>
      </dsp:txXfrm>
    </dsp:sp>
    <dsp:sp modelId="{B664326D-4787-5242-8011-52FD97B52DBA}">
      <dsp:nvSpPr>
        <dsp:cNvPr id="0" name=""/>
        <dsp:cNvSpPr/>
      </dsp:nvSpPr>
      <dsp:spPr>
        <a:xfrm>
          <a:off x="2809373" y="1817487"/>
          <a:ext cx="2188071" cy="131284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17" tIns="112543" rIns="107217" bIns="112543"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 they know what will happen when they make contact?</a:t>
          </a:r>
        </a:p>
      </dsp:txBody>
      <dsp:txXfrm>
        <a:off x="2809373" y="1817487"/>
        <a:ext cx="2188071" cy="1312842"/>
      </dsp:txXfrm>
    </dsp:sp>
    <dsp:sp modelId="{967A17FC-2FD5-6A47-B075-87A3E822E6E6}">
      <dsp:nvSpPr>
        <dsp:cNvPr id="0" name=""/>
        <dsp:cNvSpPr/>
      </dsp:nvSpPr>
      <dsp:spPr>
        <a:xfrm>
          <a:off x="118045" y="3633586"/>
          <a:ext cx="2188071" cy="131284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17" tIns="112543" rIns="107217" bIns="112543"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 they trust that those whom they contact will act fairly and justly?</a:t>
          </a:r>
        </a:p>
      </dsp:txBody>
      <dsp:txXfrm>
        <a:off x="118045" y="3633586"/>
        <a:ext cx="2188071" cy="13128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CAF6A-FB2F-E643-9FE5-D9CE995689CB}">
      <dsp:nvSpPr>
        <dsp:cNvPr id="0" name=""/>
        <dsp:cNvSpPr/>
      </dsp:nvSpPr>
      <dsp:spPr>
        <a:xfrm>
          <a:off x="0" y="361274"/>
          <a:ext cx="7810049" cy="232469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6147" tIns="374904" rIns="606147"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Raises awareness of professionals and the public</a:t>
          </a:r>
        </a:p>
        <a:p>
          <a:pPr marL="342900" lvl="2"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Achieved via briefings and </a:t>
          </a:r>
          <a:r>
            <a:rPr lang="en-US" sz="1800" b="0" i="0" kern="1200" dirty="0">
              <a:latin typeface="Arial" panose="020B0604020202020204" pitchFamily="34" charset="0"/>
              <a:cs typeface="Arial" panose="020B0604020202020204" pitchFamily="34" charset="0"/>
            </a:rPr>
            <a:t>workshops for professionals and teaching institutions.</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Entails collaboration with local communities.</a:t>
          </a:r>
          <a:endParaRPr lang="en-US" sz="1800" kern="1200" dirty="0">
            <a:latin typeface="Arial" panose="020B0604020202020204" pitchFamily="34" charset="0"/>
            <a:cs typeface="Arial" panose="020B0604020202020204" pitchFamily="34" charset="0"/>
          </a:endParaRPr>
        </a:p>
        <a:p>
          <a:pPr marL="342900" lvl="2"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Involves respectful and assertive dialogue with mosques, fight clubs, cultural associations and other major players in local communities.</a:t>
          </a:r>
          <a:endParaRPr lang="en-US" sz="1800" kern="1200" dirty="0">
            <a:latin typeface="Arial" panose="020B0604020202020204" pitchFamily="34" charset="0"/>
            <a:cs typeface="Arial" panose="020B0604020202020204" pitchFamily="34" charset="0"/>
          </a:endParaRPr>
        </a:p>
      </dsp:txBody>
      <dsp:txXfrm>
        <a:off x="0" y="361274"/>
        <a:ext cx="7810049" cy="2324699"/>
      </dsp:txXfrm>
    </dsp:sp>
    <dsp:sp modelId="{88CC6959-A9BB-3244-A7E2-EFB95D09C713}">
      <dsp:nvSpPr>
        <dsp:cNvPr id="0" name=""/>
        <dsp:cNvSpPr/>
      </dsp:nvSpPr>
      <dsp:spPr>
        <a:xfrm>
          <a:off x="390502" y="95594"/>
          <a:ext cx="5467034" cy="5313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641" tIns="0" rIns="206641"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General population intervention:</a:t>
          </a:r>
        </a:p>
      </dsp:txBody>
      <dsp:txXfrm>
        <a:off x="416441" y="121533"/>
        <a:ext cx="5415156" cy="479482"/>
      </dsp:txXfrm>
    </dsp:sp>
    <dsp:sp modelId="{B3A69408-E15F-C54E-85E8-18ACBAFCF3F8}">
      <dsp:nvSpPr>
        <dsp:cNvPr id="0" name=""/>
        <dsp:cNvSpPr/>
      </dsp:nvSpPr>
      <dsp:spPr>
        <a:xfrm>
          <a:off x="0" y="3048854"/>
          <a:ext cx="7810049" cy="334529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6147" tIns="374904" rIns="606147" bIns="128016" numCol="1" spcCol="1270" anchor="t" anchorCtr="0">
          <a:noAutofit/>
        </a:bodyPr>
        <a:lstStyle/>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First-line staff of the Task Force carry out risk evaluations of individuals and groups.</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Professional staff are counseled on dealing with cases linked to radicalization.</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Counseling is provided for individuals and families in cases related to radicalization.</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Mentoring is provided for individuals at risk of radicalization or involved with violent extremism.</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Contingency plans are made for extremists and their families.</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Exit programs are set up for individuals involved in violent extremist environments.</a:t>
          </a:r>
          <a:endParaRPr lang="en-US" sz="1800" kern="1200" dirty="0">
            <a:latin typeface="Arial" panose="020B0604020202020204" pitchFamily="34" charset="0"/>
            <a:cs typeface="Arial" panose="020B0604020202020204" pitchFamily="34" charset="0"/>
          </a:endParaRPr>
        </a:p>
      </dsp:txBody>
      <dsp:txXfrm>
        <a:off x="0" y="3048854"/>
        <a:ext cx="7810049" cy="3345299"/>
      </dsp:txXfrm>
    </dsp:sp>
    <dsp:sp modelId="{5139A68E-0F2F-BA4C-8A29-AA7FAF3D5438}">
      <dsp:nvSpPr>
        <dsp:cNvPr id="0" name=""/>
        <dsp:cNvSpPr/>
      </dsp:nvSpPr>
      <dsp:spPr>
        <a:xfrm>
          <a:off x="390502" y="2783173"/>
          <a:ext cx="5467034" cy="5313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641" tIns="0" rIns="206641"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Individual intervention:</a:t>
          </a:r>
        </a:p>
      </dsp:txBody>
      <dsp:txXfrm>
        <a:off x="416441" y="2809112"/>
        <a:ext cx="5415156" cy="479482"/>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FC241-2BF7-8642-9C30-38BD4E553E73}" type="datetimeFigureOut">
              <a:rPr lang="en-US" smtClean="0"/>
              <a:t>3/7/24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818D6-A3BF-F247-9479-53C379308306}" type="slidenum">
              <a:rPr lang="en-US" smtClean="0"/>
              <a:t>‹#›</a:t>
            </a:fld>
            <a:endParaRPr lang="en-US"/>
          </a:p>
        </p:txBody>
      </p:sp>
    </p:spTree>
    <p:extLst>
      <p:ext uri="{BB962C8B-B14F-4D97-AF65-F5344CB8AC3E}">
        <p14:creationId xmlns:p14="http://schemas.microsoft.com/office/powerpoint/2010/main" val="3738659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 People are Not our Friends https://</a:t>
            </a:r>
            <a:r>
              <a:rPr lang="en-US" dirty="0" err="1"/>
              <a:t>www.youtube.com</a:t>
            </a:r>
            <a:r>
              <a:rPr lang="en-US" dirty="0"/>
              <a:t>/</a:t>
            </a:r>
            <a:r>
              <a:rPr lang="en-US" dirty="0" err="1"/>
              <a:t>watch?v</a:t>
            </a:r>
            <a:r>
              <a:rPr lang="en-US" dirty="0"/>
              <a:t>=</a:t>
            </a:r>
            <a:r>
              <a:rPr lang="en-US" dirty="0" err="1"/>
              <a:t>NpUwOmYmubM&amp;list</a:t>
            </a:r>
            <a:r>
              <a:rPr lang="en-US" dirty="0"/>
              <a:t>=PLqpy96DXqN-eNRvnqVAzMdcec9wOih0XW&amp;index=7&amp;ab_channel=ICSVE</a:t>
            </a:r>
          </a:p>
        </p:txBody>
      </p:sp>
      <p:sp>
        <p:nvSpPr>
          <p:cNvPr id="4" name="Slide Number Placeholder 3"/>
          <p:cNvSpPr>
            <a:spLocks noGrp="1"/>
          </p:cNvSpPr>
          <p:nvPr>
            <p:ph type="sldNum" sz="quarter" idx="5"/>
          </p:nvPr>
        </p:nvSpPr>
        <p:spPr/>
        <p:txBody>
          <a:bodyPr/>
          <a:lstStyle/>
          <a:p>
            <a:fld id="{482818D6-A3BF-F247-9479-53C379308306}" type="slidenum">
              <a:rPr lang="en-US" smtClean="0"/>
              <a:t>5</a:t>
            </a:fld>
            <a:endParaRPr lang="en-US"/>
          </a:p>
        </p:txBody>
      </p:sp>
    </p:spTree>
    <p:extLst>
      <p:ext uri="{BB962C8B-B14F-4D97-AF65-F5344CB8AC3E}">
        <p14:creationId xmlns:p14="http://schemas.microsoft.com/office/powerpoint/2010/main" val="32417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www.npr.org</a:t>
            </a:r>
            <a:r>
              <a:rPr lang="en-US" dirty="0"/>
              <a:t>/sections/codeswitch/2017/02/22/515820280/low-income-pocs-still-don-t-trust-the-police-but-would-work-with-them</a:t>
            </a:r>
          </a:p>
        </p:txBody>
      </p:sp>
      <p:sp>
        <p:nvSpPr>
          <p:cNvPr id="4" name="Slide Number Placeholder 3"/>
          <p:cNvSpPr>
            <a:spLocks noGrp="1"/>
          </p:cNvSpPr>
          <p:nvPr>
            <p:ph type="sldNum" sz="quarter" idx="5"/>
          </p:nvPr>
        </p:nvSpPr>
        <p:spPr/>
        <p:txBody>
          <a:bodyPr/>
          <a:lstStyle/>
          <a:p>
            <a:fld id="{482818D6-A3BF-F247-9479-53C379308306}" type="slidenum">
              <a:rPr lang="en-US" smtClean="0"/>
              <a:t>10</a:t>
            </a:fld>
            <a:endParaRPr lang="en-US"/>
          </a:p>
        </p:txBody>
      </p:sp>
    </p:spTree>
    <p:extLst>
      <p:ext uri="{BB962C8B-B14F-4D97-AF65-F5344CB8AC3E}">
        <p14:creationId xmlns:p14="http://schemas.microsoft.com/office/powerpoint/2010/main" val="1180667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protect.dc.gov</a:t>
            </a:r>
            <a:r>
              <a:rPr lang="en-US" dirty="0"/>
              <a:t>/</a:t>
            </a:r>
          </a:p>
        </p:txBody>
      </p:sp>
      <p:sp>
        <p:nvSpPr>
          <p:cNvPr id="4" name="Slide Number Placeholder 3"/>
          <p:cNvSpPr>
            <a:spLocks noGrp="1"/>
          </p:cNvSpPr>
          <p:nvPr>
            <p:ph type="sldNum" sz="quarter" idx="5"/>
          </p:nvPr>
        </p:nvSpPr>
        <p:spPr/>
        <p:txBody>
          <a:bodyPr/>
          <a:lstStyle/>
          <a:p>
            <a:fld id="{482818D6-A3BF-F247-9479-53C379308306}" type="slidenum">
              <a:rPr lang="en-US" smtClean="0"/>
              <a:t>12</a:t>
            </a:fld>
            <a:endParaRPr lang="en-US"/>
          </a:p>
        </p:txBody>
      </p:sp>
    </p:spTree>
    <p:extLst>
      <p:ext uri="{BB962C8B-B14F-4D97-AF65-F5344CB8AC3E}">
        <p14:creationId xmlns:p14="http://schemas.microsoft.com/office/powerpoint/2010/main" val="3254813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Race is Supreme https://</a:t>
            </a:r>
            <a:r>
              <a:rPr lang="en-US" dirty="0" err="1"/>
              <a:t>www.youtube.com</a:t>
            </a:r>
            <a:r>
              <a:rPr lang="en-US" dirty="0"/>
              <a:t>/</a:t>
            </a:r>
            <a:r>
              <a:rPr lang="en-US" dirty="0" err="1"/>
              <a:t>watch?v</a:t>
            </a:r>
            <a:r>
              <a:rPr lang="en-US" dirty="0"/>
              <a:t>=SI4EnD2wdHY&amp;list=PLqpy96DXqN-eNRvnqVAzMdcec9wOih0XW&amp;index=11&amp;ab_channel=ICSVE</a:t>
            </a:r>
          </a:p>
        </p:txBody>
      </p:sp>
      <p:sp>
        <p:nvSpPr>
          <p:cNvPr id="4" name="Slide Number Placeholder 3"/>
          <p:cNvSpPr>
            <a:spLocks noGrp="1"/>
          </p:cNvSpPr>
          <p:nvPr>
            <p:ph type="sldNum" sz="quarter" idx="5"/>
          </p:nvPr>
        </p:nvSpPr>
        <p:spPr/>
        <p:txBody>
          <a:bodyPr/>
          <a:lstStyle/>
          <a:p>
            <a:fld id="{482818D6-A3BF-F247-9479-53C379308306}" type="slidenum">
              <a:rPr lang="en-US" smtClean="0"/>
              <a:t>17</a:t>
            </a:fld>
            <a:endParaRPr lang="en-US"/>
          </a:p>
        </p:txBody>
      </p:sp>
    </p:spTree>
    <p:extLst>
      <p:ext uri="{BB962C8B-B14F-4D97-AF65-F5344CB8AC3E}">
        <p14:creationId xmlns:p14="http://schemas.microsoft.com/office/powerpoint/2010/main" val="331063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www.mccaininstitute.org</a:t>
            </a:r>
            <a:r>
              <a:rPr lang="en-US" dirty="0"/>
              <a:t>/programs/preventing-targeted-violence/prevention-practitioners-network/</a:t>
            </a:r>
          </a:p>
        </p:txBody>
      </p:sp>
      <p:sp>
        <p:nvSpPr>
          <p:cNvPr id="4" name="Slide Number Placeholder 3"/>
          <p:cNvSpPr>
            <a:spLocks noGrp="1"/>
          </p:cNvSpPr>
          <p:nvPr>
            <p:ph type="sldNum" sz="quarter" idx="5"/>
          </p:nvPr>
        </p:nvSpPr>
        <p:spPr/>
        <p:txBody>
          <a:bodyPr/>
          <a:lstStyle/>
          <a:p>
            <a:fld id="{482818D6-A3BF-F247-9479-53C379308306}" type="slidenum">
              <a:rPr lang="en-US" smtClean="0"/>
              <a:t>18</a:t>
            </a:fld>
            <a:endParaRPr lang="en-US"/>
          </a:p>
        </p:txBody>
      </p:sp>
    </p:spTree>
    <p:extLst>
      <p:ext uri="{BB962C8B-B14F-4D97-AF65-F5344CB8AC3E}">
        <p14:creationId xmlns:p14="http://schemas.microsoft.com/office/powerpoint/2010/main" val="492460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White Heritage https://</a:t>
            </a:r>
            <a:r>
              <a:rPr lang="en-US" dirty="0" err="1"/>
              <a:t>www.youtube.com</a:t>
            </a:r>
            <a:r>
              <a:rPr lang="en-US" dirty="0"/>
              <a:t>/</a:t>
            </a:r>
            <a:r>
              <a:rPr lang="en-US" dirty="0" err="1"/>
              <a:t>watch?v</a:t>
            </a:r>
            <a:r>
              <a:rPr lang="en-US" dirty="0"/>
              <a:t>=CyUZPrk5_64&amp;list=PLqpy96DXqN-eNRvnqVAzMdcec9wOih0XW&amp;index=33&amp;ab_channel=ICSVE</a:t>
            </a:r>
          </a:p>
        </p:txBody>
      </p:sp>
      <p:sp>
        <p:nvSpPr>
          <p:cNvPr id="4" name="Slide Number Placeholder 3"/>
          <p:cNvSpPr>
            <a:spLocks noGrp="1"/>
          </p:cNvSpPr>
          <p:nvPr>
            <p:ph type="sldNum" sz="quarter" idx="5"/>
          </p:nvPr>
        </p:nvSpPr>
        <p:spPr/>
        <p:txBody>
          <a:bodyPr/>
          <a:lstStyle/>
          <a:p>
            <a:fld id="{482818D6-A3BF-F247-9479-53C379308306}" type="slidenum">
              <a:rPr lang="en-US" smtClean="0"/>
              <a:t>19</a:t>
            </a:fld>
            <a:endParaRPr lang="en-US"/>
          </a:p>
        </p:txBody>
      </p:sp>
    </p:spTree>
    <p:extLst>
      <p:ext uri="{BB962C8B-B14F-4D97-AF65-F5344CB8AC3E}">
        <p14:creationId xmlns:p14="http://schemas.microsoft.com/office/powerpoint/2010/main" val="176090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https://www.parents4peace.org/helpline-and-intervention/</a:t>
            </a:r>
          </a:p>
        </p:txBody>
      </p:sp>
      <p:sp>
        <p:nvSpPr>
          <p:cNvPr id="4" name="Slide Number Placeholder 3"/>
          <p:cNvSpPr>
            <a:spLocks noGrp="1"/>
          </p:cNvSpPr>
          <p:nvPr>
            <p:ph type="sldNum" sz="quarter" idx="5"/>
          </p:nvPr>
        </p:nvSpPr>
        <p:spPr/>
        <p:txBody>
          <a:bodyPr/>
          <a:lstStyle/>
          <a:p>
            <a:fld id="{482818D6-A3BF-F247-9479-53C379308306}" type="slidenum">
              <a:rPr lang="en-US" smtClean="0"/>
              <a:t>20</a:t>
            </a:fld>
            <a:endParaRPr lang="en-US"/>
          </a:p>
        </p:txBody>
      </p:sp>
    </p:spTree>
    <p:extLst>
      <p:ext uri="{BB962C8B-B14F-4D97-AF65-F5344CB8AC3E}">
        <p14:creationId xmlns:p14="http://schemas.microsoft.com/office/powerpoint/2010/main" val="169811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36C6-3A06-5F11-B4E3-8F7DE53DC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8A9C64-D0A0-0172-2497-F06CBE77BF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C6E265-D1BA-1965-4B42-7E4D1848308A}"/>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14AA1586-DD43-2829-A48E-3172DCC74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98B7E-B810-E81F-F666-21E625132EE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295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E5BB8-D29F-0034-C8DE-2484A32BE3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60A36D-3DA4-7125-B6B8-57B494620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F38F1-6721-4BD3-2811-3CDDF6E8F51D}"/>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349CB239-79A5-EDAC-E84B-F7D0C00E1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0E89-986E-9C4F-40C7-273413D0F3CA}"/>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737889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5CB6-3A01-06DC-640D-769AA7F42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5135DB-A3C7-B22C-797B-6B62A28002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09CA7B-3649-F8F1-F746-D32C70A5918C}"/>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B164EA57-1FFF-8D8B-6C0B-E860CE9F0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C656F-7856-69D2-EE40-30E3D6C69A8F}"/>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439988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A9F3-1B5C-4B14-97C4-CA02ECDF2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255DEB-F24F-8F8D-37B7-F2A0460390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30E730-9FBC-4470-1B87-FF20FB0690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8E3040-D46D-4852-B676-E7C59F3C9AA4}"/>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9CF4B5FD-D54C-554F-9430-93E2A6572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DA6DA-8F78-BA72-8E47-2401050B69E5}"/>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0856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1E24-F238-C524-4AE6-7FDCF0DB95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8134FE-9E45-5057-5DDD-D1EEB58B0F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1BA6AC-30C5-413B-1F3C-A62C14FA33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9CB3F-2C92-556B-3984-90701031C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4F112D-FB4C-7160-61B8-9A37C06295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76404C-5394-F4FE-0325-09F6A89CADF8}"/>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8" name="Footer Placeholder 7">
            <a:extLst>
              <a:ext uri="{FF2B5EF4-FFF2-40B4-BE49-F238E27FC236}">
                <a16:creationId xmlns:a16="http://schemas.microsoft.com/office/drawing/2014/main" id="{50028E4C-DECB-D5B3-2D7F-BA0540C36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54CFB8-D6AB-24CD-E00A-361E8A7E8830}"/>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28512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C173-22A5-8F69-4A2A-B2A29FBA15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CFC546-AA57-A2C0-6D74-E11EB3601F46}"/>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4" name="Footer Placeholder 3">
            <a:extLst>
              <a:ext uri="{FF2B5EF4-FFF2-40B4-BE49-F238E27FC236}">
                <a16:creationId xmlns:a16="http://schemas.microsoft.com/office/drawing/2014/main" id="{28B41FC4-A140-62A4-95C1-88DEAA9EA0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06140-3194-C20D-3378-A858337A208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17004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DA38E9-E9B0-2DD7-F9C7-D026250137E2}"/>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3" name="Footer Placeholder 2">
            <a:extLst>
              <a:ext uri="{FF2B5EF4-FFF2-40B4-BE49-F238E27FC236}">
                <a16:creationId xmlns:a16="http://schemas.microsoft.com/office/drawing/2014/main" id="{54B90F40-457E-17D6-52D3-3DD6E72278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9D434-C736-C3CF-6CD4-4C32597EB8A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88541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97E1-A1C9-9FC5-1747-33F0B436D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B02889-D425-D5F4-940A-0FCF749B57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4845BC-DBE3-3184-7602-96B09BA70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BE6EAF-F782-08B5-69BF-EE21090113FF}"/>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6D7F3D02-36F4-C997-E601-A30E83CFFD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810B63-8626-93A3-586F-6C0C92237DF7}"/>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4909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08E6-A851-1989-40DC-4549EC12F1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538A6C-80FC-2E9E-9881-36195707D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78826-6367-DE88-9D56-9CA7A70028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1526F-BACD-DE5D-C26C-2B5E5A3528BE}"/>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6" name="Footer Placeholder 5">
            <a:extLst>
              <a:ext uri="{FF2B5EF4-FFF2-40B4-BE49-F238E27FC236}">
                <a16:creationId xmlns:a16="http://schemas.microsoft.com/office/drawing/2014/main" id="{CEF438F9-D1A2-2F06-5F39-E20430C16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13BF6D-0086-2590-9826-10846E53A63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58605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8738A-8FE2-FE64-0A60-D2AD7855CF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E3130-E291-4789-2218-2175ACD289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AB83D2-1910-FB4C-FDB0-F2CB8788CC47}"/>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2404E59E-50B2-1860-1E69-DFE0C4B53C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D8048-7D00-B2AB-5FC8-BE1648EA397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7066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86C11F-753E-BE27-6A9C-0CBD2FB60B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B0A493-EB35-DAB6-E18D-1E936B46CE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C2AE37-A256-AC1F-6806-D70656A436EF}"/>
              </a:ext>
            </a:extLst>
          </p:cNvPr>
          <p:cNvSpPr>
            <a:spLocks noGrp="1"/>
          </p:cNvSpPr>
          <p:nvPr>
            <p:ph type="dt" sz="half" idx="10"/>
          </p:nvPr>
        </p:nvSpPr>
        <p:spPr/>
        <p:txBody>
          <a:body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7CE45E57-E826-AEA2-539A-7619F8BDF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23FFC-C129-AF0A-1846-5D4D6B68D18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534072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1C69E-6BFB-864A-4E6C-00498BAC04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374A0E-0263-DC98-4C3C-40358959FD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9FEC84-D354-0091-07A4-BFEFEEB46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C0D627-C87B-4143-AB24-10E2C3634CFA}" type="datetimeFigureOut">
              <a:rPr lang="en-US" smtClean="0"/>
              <a:t>3/7/24</a:t>
            </a:fld>
            <a:endParaRPr lang="en-US"/>
          </a:p>
        </p:txBody>
      </p:sp>
      <p:sp>
        <p:nvSpPr>
          <p:cNvPr id="5" name="Footer Placeholder 4">
            <a:extLst>
              <a:ext uri="{FF2B5EF4-FFF2-40B4-BE49-F238E27FC236}">
                <a16:creationId xmlns:a16="http://schemas.microsoft.com/office/drawing/2014/main" id="{7695A093-68EB-7AAA-E749-846F4C134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663CE5-BF70-D60E-CE59-EBF5B9DAFF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F34F85-77ED-554C-87F5-89D261312516}" type="slidenum">
              <a:rPr lang="en-US" smtClean="0"/>
              <a:t>‹#›</a:t>
            </a:fld>
            <a:endParaRPr lang="en-US"/>
          </a:p>
        </p:txBody>
      </p:sp>
    </p:spTree>
    <p:extLst>
      <p:ext uri="{BB962C8B-B14F-4D97-AF65-F5344CB8AC3E}">
        <p14:creationId xmlns:p14="http://schemas.microsoft.com/office/powerpoint/2010/main" val="1953492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NpUwOmYmubM?list=PLqpy96DXqN-eNRvnqVAzMdcec9wOih0XW"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protect.dc.gov/"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secretservice.gov/protection/ntac" TargetMode="External"/><Relationship Id="rId7" Type="http://schemas.openxmlformats.org/officeDocument/2006/relationships/hyperlink" Target="https://www.dhs.gov/CP3" TargetMode="External"/><Relationship Id="rId2" Type="http://schemas.openxmlformats.org/officeDocument/2006/relationships/hyperlink" Target="https://www.dhs.gov/nter" TargetMode="External"/><Relationship Id="rId1" Type="http://schemas.openxmlformats.org/officeDocument/2006/relationships/slideLayout" Target="../slideLayouts/slideLayout2.xml"/><Relationship Id="rId6" Type="http://schemas.openxmlformats.org/officeDocument/2006/relationships/hyperlink" Target="mailto:cp3field@hq.dhs.gov" TargetMode="External"/><Relationship Id="rId5" Type="http://schemas.openxmlformats.org/officeDocument/2006/relationships/hyperlink" Target="https://www.atapworldwide.org/" TargetMode="External"/><Relationship Id="rId4" Type="http://schemas.openxmlformats.org/officeDocument/2006/relationships/hyperlink" Target="https://www.nabita.org/" TargetMode="External"/><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SI4EnD2wdHY?list=PLqpy96DXqN-eNRvnqVAzMdcec9wOih0XW"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hyperlink" Target="https://www.mccaininstitute.org/programs/preventing-targeted-violence/prevention-practitioners-networ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CyUZPrk5_64?list=PLqpy96DXqN-eNRvnqVAzMdcec9wOih0XW" TargetMode="Externa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hyperlink" Target="https://www.parents4peace.org/helpline-and-interven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icsve.org/news/icsve-events/" TargetMode="External"/><Relationship Id="rId2" Type="http://schemas.openxmlformats.org/officeDocument/2006/relationships/hyperlink" Target="mailto:Anne.Speckhard@ICSVE.org"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medium confidence">
            <a:extLst>
              <a:ext uri="{FF2B5EF4-FFF2-40B4-BE49-F238E27FC236}">
                <a16:creationId xmlns:a16="http://schemas.microsoft.com/office/drawing/2014/main" id="{2ABC3C03-43E5-9DED-A388-606662091A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1888" y="1302508"/>
            <a:ext cx="7192960" cy="1499649"/>
          </a:xfrm>
          <a:prstGeom prst="rect">
            <a:avLst/>
          </a:prstGeom>
        </p:spPr>
      </p:pic>
      <p:sp>
        <p:nvSpPr>
          <p:cNvPr id="30" name="Right Triangle 2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6B3932-0EA8-2EE1-D14D-4F46C5BE47B2}"/>
              </a:ext>
            </a:extLst>
          </p:cNvPr>
          <p:cNvSpPr>
            <a:spLocks noGrp="1"/>
          </p:cNvSpPr>
          <p:nvPr>
            <p:ph type="ctrTitle"/>
          </p:nvPr>
        </p:nvSpPr>
        <p:spPr>
          <a:xfrm>
            <a:off x="1289304" y="3429000"/>
            <a:ext cx="8921672" cy="1713305"/>
          </a:xfrm>
        </p:spPr>
        <p:txBody>
          <a:bodyPr anchor="b">
            <a:normAutofit/>
          </a:bodyPr>
          <a:lstStyle/>
          <a:p>
            <a:pPr algn="l"/>
            <a:r>
              <a:rPr lang="en-US" sz="3800" b="1">
                <a:latin typeface="Arial" panose="020B0604020202020204" pitchFamily="34" charset="0"/>
                <a:cs typeface="Arial" panose="020B0604020202020204" pitchFamily="34" charset="0"/>
              </a:rPr>
              <a:t>Creating a Whole-of-Society, Public Health Systems-Based Response</a:t>
            </a:r>
          </a:p>
        </p:txBody>
      </p:sp>
      <p:sp>
        <p:nvSpPr>
          <p:cNvPr id="3" name="Subtitle 2">
            <a:extLst>
              <a:ext uri="{FF2B5EF4-FFF2-40B4-BE49-F238E27FC236}">
                <a16:creationId xmlns:a16="http://schemas.microsoft.com/office/drawing/2014/main" id="{F3792C28-3B65-529D-3AF8-BCB82EFD9463}"/>
              </a:ext>
            </a:extLst>
          </p:cNvPr>
          <p:cNvSpPr>
            <a:spLocks noGrp="1"/>
          </p:cNvSpPr>
          <p:nvPr>
            <p:ph type="subTitle" idx="1"/>
          </p:nvPr>
        </p:nvSpPr>
        <p:spPr>
          <a:xfrm>
            <a:off x="1289303" y="5142305"/>
            <a:ext cx="7321298" cy="753165"/>
          </a:xfrm>
        </p:spPr>
        <p:txBody>
          <a:bodyPr anchor="t">
            <a:normAutofit/>
          </a:bodyPr>
          <a:lstStyle/>
          <a:p>
            <a:pPr algn="l"/>
            <a:r>
              <a:rPr lang="en-US" sz="1900" dirty="0">
                <a:latin typeface="Arial" panose="020B0604020202020204" pitchFamily="34" charset="0"/>
                <a:cs typeface="Arial" panose="020B0604020202020204" pitchFamily="34" charset="0"/>
              </a:rPr>
              <a:t>Anne Speckhard, Ph.D.</a:t>
            </a:r>
          </a:p>
          <a:p>
            <a:pPr algn="l"/>
            <a:r>
              <a:rPr lang="en-US" sz="1900" dirty="0">
                <a:latin typeface="Arial" panose="020B0604020202020204" pitchFamily="34" charset="0"/>
                <a:cs typeface="Arial" panose="020B0604020202020204" pitchFamily="34" charset="0"/>
              </a:rPr>
              <a:t>Director, International Center for the Study of Violent Extremism</a:t>
            </a:r>
          </a:p>
        </p:txBody>
      </p:sp>
      <p:pic>
        <p:nvPicPr>
          <p:cNvPr id="6" name="Picture 5" descr="A picture containing person, street, automaton&#10;&#10;Description automatically generated">
            <a:extLst>
              <a:ext uri="{FF2B5EF4-FFF2-40B4-BE49-F238E27FC236}">
                <a16:creationId xmlns:a16="http://schemas.microsoft.com/office/drawing/2014/main" id="{A5F31ED3-6D62-633E-6E0E-B401CE82B7F3}"/>
              </a:ext>
            </a:extLst>
          </p:cNvPr>
          <p:cNvPicPr>
            <a:picLocks noChangeAspect="1"/>
          </p:cNvPicPr>
          <p:nvPr/>
        </p:nvPicPr>
        <p:blipFill>
          <a:blip r:embed="rId3"/>
          <a:stretch>
            <a:fillRect/>
          </a:stretch>
        </p:blipFill>
        <p:spPr>
          <a:xfrm>
            <a:off x="8776581" y="1128030"/>
            <a:ext cx="2492004" cy="1902727"/>
          </a:xfrm>
          <a:prstGeom prst="rect">
            <a:avLst/>
          </a:prstGeom>
        </p:spPr>
      </p:pic>
    </p:spTree>
    <p:extLst>
      <p:ext uri="{BB962C8B-B14F-4D97-AF65-F5344CB8AC3E}">
        <p14:creationId xmlns:p14="http://schemas.microsoft.com/office/powerpoint/2010/main" val="80388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244699" y="425004"/>
            <a:ext cx="6387921" cy="1667226"/>
          </a:xfrm>
        </p:spPr>
        <p:txBody>
          <a:bodyPr anchor="b">
            <a:normAutofit fontScale="90000"/>
          </a:bodyPr>
          <a:lstStyle/>
          <a:p>
            <a:r>
              <a:rPr lang="en-US" sz="3700" b="1" dirty="0">
                <a:latin typeface="Arial" panose="020B0604020202020204" pitchFamily="34" charset="0"/>
                <a:cs typeface="Arial" panose="020B0604020202020204" pitchFamily="34" charset="0"/>
              </a:rPr>
              <a:t>Police Responses to Terrorism and Violent Extremism ICSVE Training Outline</a:t>
            </a:r>
          </a:p>
        </p:txBody>
      </p:sp>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244699" y="2508105"/>
            <a:ext cx="6220495" cy="3632493"/>
          </a:xfrm>
        </p:spPr>
        <p:txBody>
          <a:bodyPr anchor="ctr">
            <a:normAutofit lnSpcReduction="10000"/>
          </a:bodyPr>
          <a:lstStyle/>
          <a:p>
            <a:r>
              <a:rPr lang="en-US" sz="2000" b="1" dirty="0"/>
              <a:t>Monday: Understanding Ideologies and Groups: Focus on Domestic Groups</a:t>
            </a:r>
            <a:endParaRPr lang="en-US" sz="2000" dirty="0"/>
          </a:p>
          <a:p>
            <a:r>
              <a:rPr lang="en-US" sz="2000" b="1" dirty="0"/>
              <a:t>Tuesday: Understanding Ideologies and Groups: Focus on International Groups</a:t>
            </a:r>
            <a:endParaRPr lang="en-US" sz="2000" dirty="0"/>
          </a:p>
          <a:p>
            <a:r>
              <a:rPr lang="en-US" sz="2000" b="1" dirty="0"/>
              <a:t>Wednesday: How Extremists Enter Communities: Matching Vulnerabilities and</a:t>
            </a:r>
            <a:r>
              <a:rPr lang="en-US" sz="2000" dirty="0"/>
              <a:t> </a:t>
            </a:r>
            <a:r>
              <a:rPr lang="en-US" sz="2000" b="1" dirty="0"/>
              <a:t>Motivations with Extremism</a:t>
            </a:r>
            <a:endParaRPr lang="en-US" sz="2000" dirty="0"/>
          </a:p>
          <a:p>
            <a:r>
              <a:rPr lang="en-US" sz="2000" b="1" dirty="0"/>
              <a:t>Thursday:</a:t>
            </a:r>
            <a:r>
              <a:rPr lang="en-US" sz="2000" dirty="0"/>
              <a:t> </a:t>
            </a:r>
            <a:r>
              <a:rPr lang="en-US" sz="2000" b="1" dirty="0"/>
              <a:t>What to Do About Extremism When It Takes Root &amp; Creating a</a:t>
            </a:r>
            <a:r>
              <a:rPr lang="en-US" sz="2000" dirty="0"/>
              <a:t> </a:t>
            </a:r>
            <a:r>
              <a:rPr lang="en-US" sz="2000" b="1" dirty="0"/>
              <a:t>Whole-of-Society, Public Health Systems-Based Response</a:t>
            </a:r>
            <a:endParaRPr lang="en-US" sz="2000" dirty="0"/>
          </a:p>
          <a:p>
            <a:r>
              <a:rPr lang="en-US" sz="2000" b="1" dirty="0"/>
              <a:t>Friday:</a:t>
            </a:r>
            <a:r>
              <a:rPr lang="en-US" sz="2000" dirty="0"/>
              <a:t> </a:t>
            </a:r>
            <a:r>
              <a:rPr lang="en-US" sz="2000" b="1" dirty="0"/>
              <a:t>Extremist Recruitment and Infiltration Practices in Law Enforcement</a:t>
            </a:r>
            <a:endParaRPr lang="en-US" sz="2000" dirty="0"/>
          </a:p>
          <a:p>
            <a:endParaRPr lang="en-US" sz="2000" dirty="0">
              <a:effectLst/>
              <a:latin typeface="CIDFont+F4"/>
            </a:endParaRPr>
          </a:p>
        </p:txBody>
      </p:sp>
      <p:pic>
        <p:nvPicPr>
          <p:cNvPr id="2052" name="Picture 4">
            <a:extLst>
              <a:ext uri="{FF2B5EF4-FFF2-40B4-BE49-F238E27FC236}">
                <a16:creationId xmlns:a16="http://schemas.microsoft.com/office/drawing/2014/main" id="{21ACF2F1-E9DE-8AE8-97C0-F0F07832E3C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90249" y="2092230"/>
            <a:ext cx="4301955" cy="25811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with medium confidence">
            <a:extLst>
              <a:ext uri="{FF2B5EF4-FFF2-40B4-BE49-F238E27FC236}">
                <a16:creationId xmlns:a16="http://schemas.microsoft.com/office/drawing/2014/main" id="{DA979DCF-EB66-D79A-5582-F19CF3733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3084" y="4936154"/>
            <a:ext cx="4389120" cy="915080"/>
          </a:xfrm>
          <a:prstGeom prst="rect">
            <a:avLst/>
          </a:prstGeom>
        </p:spPr>
      </p:pic>
    </p:spTree>
    <p:extLst>
      <p:ext uri="{BB962C8B-B14F-4D97-AF65-F5344CB8AC3E}">
        <p14:creationId xmlns:p14="http://schemas.microsoft.com/office/powerpoint/2010/main" val="2706198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8" name="Rectangle 37">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0BD0C6-9A53-6AC9-ED3A-1D80D2462BE2}"/>
              </a:ext>
            </a:extLst>
          </p:cNvPr>
          <p:cNvSpPr>
            <a:spLocks noGrp="1"/>
          </p:cNvSpPr>
          <p:nvPr>
            <p:ph type="title"/>
          </p:nvPr>
        </p:nvSpPr>
        <p:spPr>
          <a:xfrm>
            <a:off x="578887" y="1612909"/>
            <a:ext cx="2878688" cy="2757975"/>
          </a:xfrm>
        </p:spPr>
        <p:txBody>
          <a:bodyPr vert="horz" lIns="91440" tIns="45720" rIns="91440" bIns="45720" rtlCol="0" anchor="t">
            <a:normAutofit fontScale="90000"/>
          </a:bodyPr>
          <a:lstStyle/>
          <a:p>
            <a:r>
              <a:rPr lang="en-US" sz="3700" b="1" dirty="0">
                <a:solidFill>
                  <a:srgbClr val="FFFFFF"/>
                </a:solidFill>
                <a:latin typeface="Arial" panose="020B0604020202020204" pitchFamily="34" charset="0"/>
                <a:cs typeface="Arial" panose="020B0604020202020204" pitchFamily="34" charset="0"/>
              </a:rPr>
              <a:t>The Systemic Nature of Problems and Solutions</a:t>
            </a:r>
          </a:p>
        </p:txBody>
      </p:sp>
      <p:pic>
        <p:nvPicPr>
          <p:cNvPr id="7" name="Picture 6" descr="Logo&#10;&#10;Description automatically generated with medium confidence">
            <a:extLst>
              <a:ext uri="{FF2B5EF4-FFF2-40B4-BE49-F238E27FC236}">
                <a16:creationId xmlns:a16="http://schemas.microsoft.com/office/drawing/2014/main" id="{A59D3850-9488-4AD1-67B7-547D9D32E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9955" y="5873702"/>
            <a:ext cx="3147413" cy="656199"/>
          </a:xfrm>
          <a:prstGeom prst="rect">
            <a:avLst/>
          </a:prstGeom>
        </p:spPr>
      </p:pic>
      <p:pic>
        <p:nvPicPr>
          <p:cNvPr id="6" name="Picture 5" descr="Diagram&#10;&#10;Description automatically generated">
            <a:extLst>
              <a:ext uri="{FF2B5EF4-FFF2-40B4-BE49-F238E27FC236}">
                <a16:creationId xmlns:a16="http://schemas.microsoft.com/office/drawing/2014/main" id="{FA76B9EB-9D14-8905-DA59-B535FAF69D44}"/>
              </a:ext>
            </a:extLst>
          </p:cNvPr>
          <p:cNvPicPr>
            <a:picLocks noChangeAspect="1"/>
          </p:cNvPicPr>
          <p:nvPr/>
        </p:nvPicPr>
        <p:blipFill>
          <a:blip r:embed="rId3"/>
          <a:stretch>
            <a:fillRect/>
          </a:stretch>
        </p:blipFill>
        <p:spPr>
          <a:xfrm>
            <a:off x="4745448" y="438192"/>
            <a:ext cx="6590209" cy="5107411"/>
          </a:xfrm>
          <a:prstGeom prst="rect">
            <a:avLst/>
          </a:prstGeom>
        </p:spPr>
      </p:pic>
    </p:spTree>
    <p:extLst>
      <p:ext uri="{BB962C8B-B14F-4D97-AF65-F5344CB8AC3E}">
        <p14:creationId xmlns:p14="http://schemas.microsoft.com/office/powerpoint/2010/main" val="3182084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0BD0C6-9A53-6AC9-ED3A-1D80D2462BE2}"/>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b="1" kern="1200" dirty="0">
                <a:solidFill>
                  <a:schemeClr val="tx1"/>
                </a:solidFill>
                <a:latin typeface="Arial" panose="020B0604020202020204" pitchFamily="34" charset="0"/>
                <a:cs typeface="Arial" panose="020B0604020202020204" pitchFamily="34" charset="0"/>
              </a:rPr>
              <a:t>Pre-Quiz</a:t>
            </a:r>
          </a:p>
        </p:txBody>
      </p:sp>
      <p:grpSp>
        <p:nvGrpSpPr>
          <p:cNvPr id="49" name="Group 4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50" name="Rectangle 4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with medium confidence">
            <a:extLst>
              <a:ext uri="{FF2B5EF4-FFF2-40B4-BE49-F238E27FC236}">
                <a16:creationId xmlns:a16="http://schemas.microsoft.com/office/drawing/2014/main" id="{A59D3850-9488-4AD1-67B7-547D9D32E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492" y="2822527"/>
            <a:ext cx="5536001" cy="1154192"/>
          </a:xfrm>
          <a:prstGeom prst="rect">
            <a:avLst/>
          </a:prstGeom>
        </p:spPr>
      </p:pic>
    </p:spTree>
    <p:extLst>
      <p:ext uri="{BB962C8B-B14F-4D97-AF65-F5344CB8AC3E}">
        <p14:creationId xmlns:p14="http://schemas.microsoft.com/office/powerpoint/2010/main" val="2994236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AA91-D60B-B829-A6E6-9412587C454C}"/>
              </a:ext>
            </a:extLst>
          </p:cNvPr>
          <p:cNvSpPr>
            <a:spLocks noGrp="1"/>
          </p:cNvSpPr>
          <p:nvPr>
            <p:ph type="title"/>
          </p:nvPr>
        </p:nvSpPr>
        <p:spPr/>
        <p:txBody>
          <a:bodyPr/>
          <a:lstStyle/>
          <a:p>
            <a:endParaRPr lang="en-US"/>
          </a:p>
        </p:txBody>
      </p:sp>
      <p:pic>
        <p:nvPicPr>
          <p:cNvPr id="4" name="Online Media 3" descr="Black People are Not our Friends">
            <a:hlinkClick r:id="" action="ppaction://media"/>
            <a:extLst>
              <a:ext uri="{FF2B5EF4-FFF2-40B4-BE49-F238E27FC236}">
                <a16:creationId xmlns:a16="http://schemas.microsoft.com/office/drawing/2014/main" id="{1CA20AE5-A753-91B7-E66F-08431490F596}"/>
              </a:ext>
            </a:extLst>
          </p:cNvPr>
          <p:cNvPicPr>
            <a:picLocks noGrp="1" noRot="1" noChangeAspect="1"/>
          </p:cNvPicPr>
          <p:nvPr>
            <p:ph idx="1"/>
            <a:videoFile r:link="rId1"/>
          </p:nvPr>
        </p:nvPicPr>
        <p:blipFill>
          <a:blip r:embed="rId4"/>
          <a:stretch>
            <a:fillRect/>
          </a:stretch>
        </p:blipFill>
        <p:spPr>
          <a:xfrm>
            <a:off x="0" y="-13985"/>
            <a:ext cx="12161981" cy="6871985"/>
          </a:xfrm>
          <a:prstGeom prst="rect">
            <a:avLst/>
          </a:prstGeom>
        </p:spPr>
      </p:pic>
    </p:spTree>
    <p:extLst>
      <p:ext uri="{BB962C8B-B14F-4D97-AF65-F5344CB8AC3E}">
        <p14:creationId xmlns:p14="http://schemas.microsoft.com/office/powerpoint/2010/main" val="66234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DE588B67-BD0B-AEC6-1187-A2758B1E6489}"/>
              </a:ext>
            </a:extLst>
          </p:cNvPr>
          <p:cNvSpPr>
            <a:spLocks noGrp="1"/>
          </p:cNvSpPr>
          <p:nvPr>
            <p:ph type="title"/>
          </p:nvPr>
        </p:nvSpPr>
        <p:spPr>
          <a:xfrm>
            <a:off x="804672" y="457200"/>
            <a:ext cx="10579608" cy="1188720"/>
          </a:xfrm>
        </p:spPr>
        <p:txBody>
          <a:bodyPr>
            <a:normAutofit/>
          </a:bodyPr>
          <a:lstStyle/>
          <a:p>
            <a:r>
              <a:rPr lang="en-US" sz="4000" b="1" dirty="0">
                <a:solidFill>
                  <a:schemeClr val="tx2"/>
                </a:solidFill>
                <a:latin typeface="Arial" panose="020B0604020202020204" pitchFamily="34" charset="0"/>
                <a:cs typeface="Arial" panose="020B0604020202020204" pitchFamily="34" charset="0"/>
              </a:rPr>
              <a:t>Public Health Approaches to Preventing Targeted Violence</a:t>
            </a:r>
          </a:p>
        </p:txBody>
      </p:sp>
      <p:grpSp>
        <p:nvGrpSpPr>
          <p:cNvPr id="13" name="Group 12">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14" name="Freeform: Shape 13">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20" name="Freeform: Shape 19">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8A864AA5-21FE-0783-3852-907704851CB3}"/>
              </a:ext>
            </a:extLst>
          </p:cNvPr>
          <p:cNvGraphicFramePr>
            <a:graphicFrameLocks noGrp="1"/>
          </p:cNvGraphicFramePr>
          <p:nvPr>
            <p:ph idx="1"/>
            <p:extLst>
              <p:ext uri="{D42A27DB-BD31-4B8C-83A1-F6EECF244321}">
                <p14:modId xmlns:p14="http://schemas.microsoft.com/office/powerpoint/2010/main" val="2424377946"/>
              </p:ext>
            </p:extLst>
          </p:nvPr>
        </p:nvGraphicFramePr>
        <p:xfrm>
          <a:off x="1036320" y="2543633"/>
          <a:ext cx="1011936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4CC6918D-82A2-C84A-9B89-E55BB7BC595F}"/>
              </a:ext>
            </a:extLst>
          </p:cNvPr>
          <p:cNvSpPr txBox="1"/>
          <p:nvPr/>
        </p:nvSpPr>
        <p:spPr>
          <a:xfrm>
            <a:off x="8282153" y="6474372"/>
            <a:ext cx="3247696" cy="369332"/>
          </a:xfrm>
          <a:prstGeom prst="rect">
            <a:avLst/>
          </a:prstGeom>
          <a:noFill/>
        </p:spPr>
        <p:txBody>
          <a:bodyPr wrap="square" rtlCol="0">
            <a:spAutoFit/>
          </a:bodyPr>
          <a:lstStyle/>
          <a:p>
            <a:r>
              <a:rPr lang="en-US" dirty="0"/>
              <a:t>From Office of Justice Programs</a:t>
            </a:r>
          </a:p>
        </p:txBody>
      </p:sp>
      <p:pic>
        <p:nvPicPr>
          <p:cNvPr id="8" name="Picture 7" descr="Logo&#10;&#10;Description automatically generated with medium confidence">
            <a:extLst>
              <a:ext uri="{FF2B5EF4-FFF2-40B4-BE49-F238E27FC236}">
                <a16:creationId xmlns:a16="http://schemas.microsoft.com/office/drawing/2014/main" id="{66C27077-F185-8C1B-0B24-008A298803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7800" y="5946957"/>
            <a:ext cx="4045317" cy="843402"/>
          </a:xfrm>
          <a:prstGeom prst="rect">
            <a:avLst/>
          </a:prstGeom>
        </p:spPr>
      </p:pic>
    </p:spTree>
    <p:extLst>
      <p:ext uri="{BB962C8B-B14F-4D97-AF65-F5344CB8AC3E}">
        <p14:creationId xmlns:p14="http://schemas.microsoft.com/office/powerpoint/2010/main" val="376543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2F3856E9-4239-4EE7-A372-FDCF4882F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4">
            <a:extLst>
              <a:ext uri="{FF2B5EF4-FFF2-40B4-BE49-F238E27FC236}">
                <a16:creationId xmlns:a16="http://schemas.microsoft.com/office/drawing/2014/main" id="{CCC9CDCF-90F8-42B0-BD0A-794C52688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1" name="Group 26">
            <a:extLst>
              <a:ext uri="{FF2B5EF4-FFF2-40B4-BE49-F238E27FC236}">
                <a16:creationId xmlns:a16="http://schemas.microsoft.com/office/drawing/2014/main" id="{C07D05FE-3FB8-4314-A050-9AB40814D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42" name="Freeform: Shape 27">
              <a:extLst>
                <a:ext uri="{FF2B5EF4-FFF2-40B4-BE49-F238E27FC236}">
                  <a16:creationId xmlns:a16="http://schemas.microsoft.com/office/drawing/2014/main" id="{BDDC6C42-DDD5-4105-85F2-9C052563A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28">
              <a:extLst>
                <a:ext uri="{FF2B5EF4-FFF2-40B4-BE49-F238E27FC236}">
                  <a16:creationId xmlns:a16="http://schemas.microsoft.com/office/drawing/2014/main" id="{DFB95E12-4EF0-42F7-BCF9-AD31B4C8E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29">
              <a:extLst>
                <a:ext uri="{FF2B5EF4-FFF2-40B4-BE49-F238E27FC236}">
                  <a16:creationId xmlns:a16="http://schemas.microsoft.com/office/drawing/2014/main" id="{2338F8B2-67A9-4086-9341-7705CAB6F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30">
              <a:extLst>
                <a:ext uri="{FF2B5EF4-FFF2-40B4-BE49-F238E27FC236}">
                  <a16:creationId xmlns:a16="http://schemas.microsoft.com/office/drawing/2014/main" id="{E653AAAF-CCEF-494B-9366-16BB3815A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34B356D9-49C3-412F-8E03-AC9AE837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A68AACE-62B4-97D8-6253-517F2879D1AF}"/>
              </a:ext>
            </a:extLst>
          </p:cNvPr>
          <p:cNvSpPr>
            <a:spLocks noGrp="1"/>
          </p:cNvSpPr>
          <p:nvPr>
            <p:ph type="title"/>
          </p:nvPr>
        </p:nvSpPr>
        <p:spPr>
          <a:xfrm>
            <a:off x="804672" y="2023236"/>
            <a:ext cx="3659777" cy="2820908"/>
          </a:xfrm>
        </p:spPr>
        <p:txBody>
          <a:bodyPr>
            <a:normAutofit fontScale="90000"/>
          </a:bodyPr>
          <a:lstStyle/>
          <a:p>
            <a:r>
              <a:rPr lang="en-US" sz="3700" b="1" dirty="0">
                <a:solidFill>
                  <a:schemeClr val="tx2"/>
                </a:solidFill>
                <a:latin typeface="Arial" panose="020B0604020202020204" pitchFamily="34" charset="0"/>
                <a:cs typeface="Arial" panose="020B0604020202020204" pitchFamily="34" charset="0"/>
              </a:rPr>
              <a:t>Building a Community-Based Early Warning and Intervention System</a:t>
            </a:r>
          </a:p>
        </p:txBody>
      </p:sp>
      <p:graphicFrame>
        <p:nvGraphicFramePr>
          <p:cNvPr id="5" name="Content Placeholder 2">
            <a:extLst>
              <a:ext uri="{FF2B5EF4-FFF2-40B4-BE49-F238E27FC236}">
                <a16:creationId xmlns:a16="http://schemas.microsoft.com/office/drawing/2014/main" id="{B08ACC89-7726-12C4-327B-460F2D6EAC3B}"/>
              </a:ext>
            </a:extLst>
          </p:cNvPr>
          <p:cNvGraphicFramePr>
            <a:graphicFrameLocks noGrp="1"/>
          </p:cNvGraphicFramePr>
          <p:nvPr>
            <p:ph idx="1"/>
            <p:extLst>
              <p:ext uri="{D42A27DB-BD31-4B8C-83A1-F6EECF244321}">
                <p14:modId xmlns:p14="http://schemas.microsoft.com/office/powerpoint/2010/main" val="36569402"/>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10;&#10;Description automatically generated with medium confidence">
            <a:extLst>
              <a:ext uri="{FF2B5EF4-FFF2-40B4-BE49-F238E27FC236}">
                <a16:creationId xmlns:a16="http://schemas.microsoft.com/office/drawing/2014/main" id="{58C65C38-E6FD-57A2-AFE1-8DA94D69D2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1387" y="5997684"/>
            <a:ext cx="4045317" cy="843402"/>
          </a:xfrm>
          <a:prstGeom prst="rect">
            <a:avLst/>
          </a:prstGeom>
        </p:spPr>
      </p:pic>
    </p:spTree>
    <p:extLst>
      <p:ext uri="{BB962C8B-B14F-4D97-AF65-F5344CB8AC3E}">
        <p14:creationId xmlns:p14="http://schemas.microsoft.com/office/powerpoint/2010/main" val="363027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5C6E34-E46B-0416-FEF6-AA861771FF8C}"/>
              </a:ext>
            </a:extLst>
          </p:cNvPr>
          <p:cNvSpPr>
            <a:spLocks noGrp="1"/>
          </p:cNvSpPr>
          <p:nvPr>
            <p:ph type="title"/>
          </p:nvPr>
        </p:nvSpPr>
        <p:spPr>
          <a:xfrm>
            <a:off x="640080" y="329184"/>
            <a:ext cx="7399020" cy="1783080"/>
          </a:xfrm>
        </p:spPr>
        <p:txBody>
          <a:bodyPr anchor="b">
            <a:normAutofit fontScale="90000"/>
          </a:bodyPr>
          <a:lstStyle/>
          <a:p>
            <a:r>
              <a:rPr lang="en-US" sz="4200" b="1" dirty="0">
                <a:latin typeface="Arial" panose="020B0604020202020204" pitchFamily="34" charset="0"/>
                <a:cs typeface="Arial" panose="020B0604020202020204" pitchFamily="34" charset="0"/>
              </a:rPr>
              <a:t>Establishing Effective, Whole-of-Society, Threat Assessment &amp; Management Teams</a:t>
            </a:r>
          </a:p>
        </p:txBody>
      </p:sp>
      <p:sp>
        <p:nvSpPr>
          <p:cNvPr id="3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1921C6-2910-B714-1374-46D1786919C3}"/>
              </a:ext>
            </a:extLst>
          </p:cNvPr>
          <p:cNvSpPr>
            <a:spLocks noGrp="1"/>
          </p:cNvSpPr>
          <p:nvPr>
            <p:ph idx="1"/>
          </p:nvPr>
        </p:nvSpPr>
        <p:spPr>
          <a:xfrm>
            <a:off x="640080" y="2706624"/>
            <a:ext cx="7676606" cy="3976914"/>
          </a:xfrm>
        </p:spPr>
        <p:txBody>
          <a:bodyPr>
            <a:normAutofit fontScale="85000" lnSpcReduction="10000"/>
          </a:bodyPr>
          <a:lstStyle/>
          <a:p>
            <a:r>
              <a:rPr lang="en-US" sz="2000" dirty="0">
                <a:latin typeface="Arial" panose="020B0604020202020204" pitchFamily="34" charset="0"/>
                <a:cs typeface="Arial" panose="020B0604020202020204" pitchFamily="34" charset="0"/>
              </a:rPr>
              <a:t>Each team member is valuable and brings different skills to the table</a:t>
            </a:r>
          </a:p>
          <a:p>
            <a:r>
              <a:rPr lang="en-US" sz="2000" dirty="0">
                <a:latin typeface="Arial" panose="020B0604020202020204" pitchFamily="34" charset="0"/>
                <a:cs typeface="Arial" panose="020B0604020202020204" pitchFamily="34" charset="0"/>
              </a:rPr>
              <a:t>Who should be included in a rapid-response team?</a:t>
            </a:r>
          </a:p>
          <a:p>
            <a:pPr lvl="1"/>
            <a:r>
              <a:rPr lang="en-US" sz="2000" dirty="0">
                <a:latin typeface="Arial" panose="020B0604020202020204" pitchFamily="34" charset="0"/>
                <a:cs typeface="Arial" panose="020B0604020202020204" pitchFamily="34" charset="0"/>
              </a:rPr>
              <a:t>Educators, school administrators, school board members</a:t>
            </a:r>
          </a:p>
          <a:p>
            <a:pPr lvl="1"/>
            <a:r>
              <a:rPr lang="en-US" sz="2000" dirty="0">
                <a:latin typeface="Arial" panose="020B0604020202020204" pitchFamily="34" charset="0"/>
                <a:cs typeface="Arial" panose="020B0604020202020204" pitchFamily="34" charset="0"/>
              </a:rPr>
              <a:t>Social services providers</a:t>
            </a:r>
          </a:p>
          <a:p>
            <a:pPr lvl="2"/>
            <a:r>
              <a:rPr lang="en-US" dirty="0">
                <a:latin typeface="Arial" panose="020B0604020202020204" pitchFamily="34" charset="0"/>
                <a:cs typeface="Arial" panose="020B0604020202020204" pitchFamily="34" charset="0"/>
              </a:rPr>
              <a:t>Housing</a:t>
            </a:r>
          </a:p>
          <a:p>
            <a:pPr lvl="2"/>
            <a:r>
              <a:rPr lang="en-US" dirty="0">
                <a:latin typeface="Arial" panose="020B0604020202020204" pitchFamily="34" charset="0"/>
                <a:cs typeface="Arial" panose="020B0604020202020204" pitchFamily="34" charset="0"/>
              </a:rPr>
              <a:t>Economic and employment services</a:t>
            </a:r>
          </a:p>
          <a:p>
            <a:pPr lvl="2"/>
            <a:r>
              <a:rPr lang="en-US" dirty="0">
                <a:latin typeface="Arial" panose="020B0604020202020204" pitchFamily="34" charset="0"/>
                <a:cs typeface="Arial" panose="020B0604020202020204" pitchFamily="34" charset="0"/>
              </a:rPr>
              <a:t>Healthcare</a:t>
            </a:r>
          </a:p>
          <a:p>
            <a:pPr lvl="1"/>
            <a:r>
              <a:rPr lang="en-US" sz="2000" dirty="0">
                <a:latin typeface="Arial" panose="020B0604020202020204" pitchFamily="34" charset="0"/>
                <a:cs typeface="Arial" panose="020B0604020202020204" pitchFamily="34" charset="0"/>
              </a:rPr>
              <a:t>Mental health providers</a:t>
            </a:r>
          </a:p>
          <a:p>
            <a:pPr lvl="2"/>
            <a:r>
              <a:rPr lang="en-US" dirty="0">
                <a:latin typeface="Arial" panose="020B0604020202020204" pitchFamily="34" charset="0"/>
                <a:cs typeface="Arial" panose="020B0604020202020204" pitchFamily="34" charset="0"/>
              </a:rPr>
              <a:t>Psychologists</a:t>
            </a:r>
          </a:p>
          <a:p>
            <a:pPr lvl="2"/>
            <a:r>
              <a:rPr lang="en-US" dirty="0">
                <a:latin typeface="Arial" panose="020B0604020202020204" pitchFamily="34" charset="0"/>
                <a:cs typeface="Arial" panose="020B0604020202020204" pitchFamily="34" charset="0"/>
              </a:rPr>
              <a:t>Social workers</a:t>
            </a:r>
          </a:p>
          <a:p>
            <a:pPr lvl="2"/>
            <a:r>
              <a:rPr lang="en-US" dirty="0">
                <a:latin typeface="Arial" panose="020B0604020202020204" pitchFamily="34" charset="0"/>
                <a:cs typeface="Arial" panose="020B0604020202020204" pitchFamily="34" charset="0"/>
              </a:rPr>
              <a:t>School counselors</a:t>
            </a:r>
          </a:p>
          <a:p>
            <a:pPr lvl="1"/>
            <a:r>
              <a:rPr lang="en-US" sz="2000" dirty="0">
                <a:latin typeface="Arial" panose="020B0604020202020204" pitchFamily="34" charset="0"/>
                <a:cs typeface="Arial" panose="020B0604020202020204" pitchFamily="34" charset="0"/>
              </a:rPr>
              <a:t>Faith-based organizations and religious leaders</a:t>
            </a:r>
          </a:p>
          <a:p>
            <a:pPr lvl="1"/>
            <a:r>
              <a:rPr lang="en-US" sz="2000" dirty="0">
                <a:latin typeface="Arial" panose="020B0604020202020204" pitchFamily="34" charset="0"/>
                <a:cs typeface="Arial" panose="020B0604020202020204" pitchFamily="34" charset="0"/>
              </a:rPr>
              <a:t>Parents, caregivers, and families</a:t>
            </a:r>
          </a:p>
          <a:p>
            <a:pPr lvl="1"/>
            <a:r>
              <a:rPr lang="en-US" sz="2000" dirty="0">
                <a:latin typeface="Arial" panose="020B0604020202020204" pitchFamily="34" charset="0"/>
                <a:cs typeface="Arial" panose="020B0604020202020204" pitchFamily="34" charset="0"/>
              </a:rPr>
              <a:t>Private sector partners </a:t>
            </a:r>
          </a:p>
          <a:p>
            <a:pPr lvl="1"/>
            <a:endParaRPr lang="en-US" sz="1200" dirty="0"/>
          </a:p>
        </p:txBody>
      </p:sp>
      <p:pic>
        <p:nvPicPr>
          <p:cNvPr id="4" name="Picture 3" descr="Logo&#10;&#10;Description automatically generated with medium confidence">
            <a:extLst>
              <a:ext uri="{FF2B5EF4-FFF2-40B4-BE49-F238E27FC236}">
                <a16:creationId xmlns:a16="http://schemas.microsoft.com/office/drawing/2014/main" id="{AFDBA4FE-FE36-C202-18A2-8726665D0D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992" y="5660082"/>
            <a:ext cx="3995928" cy="833104"/>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D5E91B85-1657-AA34-EBFC-1FFC7490B62A}"/>
              </a:ext>
            </a:extLst>
          </p:cNvPr>
          <p:cNvPicPr>
            <a:picLocks noChangeAspect="1"/>
          </p:cNvPicPr>
          <p:nvPr/>
        </p:nvPicPr>
        <p:blipFill>
          <a:blip r:embed="rId3"/>
          <a:stretch>
            <a:fillRect/>
          </a:stretch>
        </p:blipFill>
        <p:spPr>
          <a:xfrm>
            <a:off x="8116406" y="1589243"/>
            <a:ext cx="3848100" cy="3390900"/>
          </a:xfrm>
          <a:prstGeom prst="rect">
            <a:avLst/>
          </a:prstGeom>
        </p:spPr>
      </p:pic>
    </p:spTree>
    <p:extLst>
      <p:ext uri="{BB962C8B-B14F-4D97-AF65-F5344CB8AC3E}">
        <p14:creationId xmlns:p14="http://schemas.microsoft.com/office/powerpoint/2010/main" val="244810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2C71-CA88-03C2-C5FC-E2B173F9C0B6}"/>
              </a:ext>
            </a:extLst>
          </p:cNvPr>
          <p:cNvSpPr>
            <a:spLocks noGrp="1"/>
          </p:cNvSpPr>
          <p:nvPr>
            <p:ph type="title"/>
          </p:nvPr>
        </p:nvSpPr>
        <p:spPr>
          <a:xfrm>
            <a:off x="313944" y="0"/>
            <a:ext cx="6894576" cy="1783080"/>
          </a:xfrm>
        </p:spPr>
        <p:txBody>
          <a:bodyPr anchor="b">
            <a:normAutofit/>
          </a:bodyPr>
          <a:lstStyle/>
          <a:p>
            <a:r>
              <a:rPr lang="en-US" sz="5400" b="1" dirty="0">
                <a:latin typeface="Arial" panose="020B0604020202020204" pitchFamily="34" charset="0"/>
                <a:cs typeface="Arial" panose="020B0604020202020204" pitchFamily="34" charset="0"/>
              </a:rPr>
              <a:t>Building Trust with Police</a:t>
            </a:r>
          </a:p>
        </p:txBody>
      </p:sp>
      <p:sp>
        <p:nvSpPr>
          <p:cNvPr id="3" name="Content Placeholder 2">
            <a:extLst>
              <a:ext uri="{FF2B5EF4-FFF2-40B4-BE49-F238E27FC236}">
                <a16:creationId xmlns:a16="http://schemas.microsoft.com/office/drawing/2014/main" id="{EBDC0827-4A9D-46F5-566D-644B896155D3}"/>
              </a:ext>
            </a:extLst>
          </p:cNvPr>
          <p:cNvSpPr>
            <a:spLocks noGrp="1"/>
          </p:cNvSpPr>
          <p:nvPr>
            <p:ph idx="1"/>
          </p:nvPr>
        </p:nvSpPr>
        <p:spPr>
          <a:xfrm>
            <a:off x="123986" y="1983783"/>
            <a:ext cx="7578672" cy="4782777"/>
          </a:xfrm>
        </p:spPr>
        <p:txBody>
          <a:bodyPr>
            <a:normAutofit fontScale="62500" lnSpcReduction="20000"/>
          </a:bodyPr>
          <a:lstStyle/>
          <a:p>
            <a:r>
              <a:rPr lang="en-US" sz="3400" dirty="0">
                <a:latin typeface="Arial" panose="020B0604020202020204" pitchFamily="34" charset="0"/>
                <a:cs typeface="Arial" panose="020B0604020202020204" pitchFamily="34" charset="0"/>
              </a:rPr>
              <a:t>Public safety is a team sport – law enforcement are key, but you cannot do it alone!</a:t>
            </a:r>
          </a:p>
          <a:p>
            <a:pPr lvl="1"/>
            <a:r>
              <a:rPr lang="en-US" sz="3400" dirty="0">
                <a:latin typeface="Arial" panose="020B0604020202020204" pitchFamily="34" charset="0"/>
                <a:cs typeface="Arial" panose="020B0604020202020204" pitchFamily="34" charset="0"/>
              </a:rPr>
              <a:t>Do those you need trust you enough to report these individuals without fear of repercussion or an overly punitive response?</a:t>
            </a:r>
          </a:p>
          <a:p>
            <a:r>
              <a:rPr lang="en-US" sz="3400" dirty="0">
                <a:solidFill>
                  <a:srgbClr val="202124"/>
                </a:solidFill>
                <a:latin typeface="Arial" panose="020B0604020202020204" pitchFamily="34" charset="0"/>
                <a:cs typeface="Arial" panose="020B0604020202020204" pitchFamily="34" charset="0"/>
              </a:rPr>
              <a:t>Building trust with the community is fundamental to effective policing. </a:t>
            </a:r>
          </a:p>
          <a:p>
            <a:r>
              <a:rPr lang="en-US" sz="3400" i="0" dirty="0">
                <a:solidFill>
                  <a:srgbClr val="202124"/>
                </a:solidFill>
                <a:effectLst/>
                <a:latin typeface="Arial" panose="020B0604020202020204" pitchFamily="34" charset="0"/>
                <a:cs typeface="Arial" panose="020B0604020202020204" pitchFamily="34" charset="0"/>
              </a:rPr>
              <a:t>Showing respect and acting with fairness. </a:t>
            </a:r>
          </a:p>
          <a:p>
            <a:pPr algn="l"/>
            <a:r>
              <a:rPr lang="en-US" sz="3400" i="0" dirty="0">
                <a:solidFill>
                  <a:srgbClr val="202124"/>
                </a:solidFill>
                <a:effectLst/>
                <a:latin typeface="Arial" panose="020B0604020202020204" pitchFamily="34" charset="0"/>
                <a:cs typeface="Arial" panose="020B0604020202020204" pitchFamily="34" charset="0"/>
              </a:rPr>
              <a:t>Giving the public a go-to person in the police force. </a:t>
            </a:r>
          </a:p>
          <a:p>
            <a:pPr algn="l"/>
            <a:r>
              <a:rPr lang="en-US" sz="3400" i="0" dirty="0">
                <a:solidFill>
                  <a:srgbClr val="202124"/>
                </a:solidFill>
                <a:effectLst/>
                <a:latin typeface="Arial" panose="020B0604020202020204" pitchFamily="34" charset="0"/>
                <a:cs typeface="Arial" panose="020B0604020202020204" pitchFamily="34" charset="0"/>
              </a:rPr>
              <a:t>Starting and maintaining individual relationships.</a:t>
            </a:r>
          </a:p>
          <a:p>
            <a:pPr algn="l"/>
            <a:r>
              <a:rPr lang="en-US" sz="3400" i="0" dirty="0">
                <a:solidFill>
                  <a:srgbClr val="202124"/>
                </a:solidFill>
                <a:effectLst/>
                <a:latin typeface="Arial" panose="020B0604020202020204" pitchFamily="34" charset="0"/>
                <a:cs typeface="Arial" panose="020B0604020202020204" pitchFamily="34" charset="0"/>
              </a:rPr>
              <a:t>Sound conduct by police improves community interactions, enhances communication, and promotes shared responsibility for addressing crime and disorder.</a:t>
            </a:r>
          </a:p>
          <a:p>
            <a:pPr algn="l"/>
            <a:r>
              <a:rPr lang="en-US" sz="3400" i="0" dirty="0">
                <a:solidFill>
                  <a:srgbClr val="202124"/>
                </a:solidFill>
                <a:effectLst/>
                <a:latin typeface="Arial" panose="020B0604020202020204" pitchFamily="34" charset="0"/>
                <a:cs typeface="Arial" panose="020B0604020202020204" pitchFamily="34" charset="0"/>
              </a:rPr>
              <a:t>Trust in police </a:t>
            </a:r>
            <a:r>
              <a:rPr lang="en-US" sz="3400" dirty="0">
                <a:solidFill>
                  <a:srgbClr val="202124"/>
                </a:solidFill>
                <a:latin typeface="Arial" panose="020B0604020202020204" pitchFamily="34" charset="0"/>
                <a:cs typeface="Arial" panose="020B0604020202020204" pitchFamily="34" charset="0"/>
              </a:rPr>
              <a:t>has </a:t>
            </a:r>
            <a:r>
              <a:rPr lang="en-US" sz="3400" i="0" dirty="0">
                <a:solidFill>
                  <a:srgbClr val="202124"/>
                </a:solidFill>
                <a:effectLst/>
                <a:latin typeface="Arial" panose="020B0604020202020204" pitchFamily="34" charset="0"/>
                <a:cs typeface="Arial" panose="020B0604020202020204" pitchFamily="34" charset="0"/>
              </a:rPr>
              <a:t> four dimensions: shared priorities, respectfulness, dependability and competency (Stoutland, 2001) </a:t>
            </a:r>
          </a:p>
          <a:p>
            <a:pPr marL="0" indent="0">
              <a:buNone/>
            </a:pPr>
            <a:endParaRPr lang="en-US" sz="1900" dirty="0"/>
          </a:p>
        </p:txBody>
      </p:sp>
      <p:pic>
        <p:nvPicPr>
          <p:cNvPr id="6" name="Picture 5" descr="A police officer talking to a person&#10;&#10;Description automatically generated with medium confidence">
            <a:extLst>
              <a:ext uri="{FF2B5EF4-FFF2-40B4-BE49-F238E27FC236}">
                <a16:creationId xmlns:a16="http://schemas.microsoft.com/office/drawing/2014/main" id="{E3239D55-81DA-062F-F8C3-38E939CB71E0}"/>
              </a:ext>
            </a:extLst>
          </p:cNvPr>
          <p:cNvPicPr>
            <a:picLocks noChangeAspect="1"/>
          </p:cNvPicPr>
          <p:nvPr/>
        </p:nvPicPr>
        <p:blipFill>
          <a:blip r:embed="rId2"/>
          <a:stretch>
            <a:fillRect/>
          </a:stretch>
        </p:blipFill>
        <p:spPr>
          <a:xfrm>
            <a:off x="7699813" y="421244"/>
            <a:ext cx="4178243" cy="3123236"/>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2D835029-9C20-37D5-D3D2-9A7287C061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9813" y="5654064"/>
            <a:ext cx="3995928" cy="833104"/>
          </a:xfrm>
          <a:prstGeom prst="rect">
            <a:avLst/>
          </a:prstGeom>
        </p:spPr>
      </p:pic>
    </p:spTree>
    <p:extLst>
      <p:ext uri="{BB962C8B-B14F-4D97-AF65-F5344CB8AC3E}">
        <p14:creationId xmlns:p14="http://schemas.microsoft.com/office/powerpoint/2010/main" val="726881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Rectangle 17">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D2C71-CA88-03C2-C5FC-E2B173F9C0B6}"/>
              </a:ext>
            </a:extLst>
          </p:cNvPr>
          <p:cNvSpPr>
            <a:spLocks noGrp="1"/>
          </p:cNvSpPr>
          <p:nvPr>
            <p:ph type="title"/>
          </p:nvPr>
        </p:nvSpPr>
        <p:spPr>
          <a:xfrm>
            <a:off x="1" y="1"/>
            <a:ext cx="11977140" cy="1003300"/>
          </a:xfrm>
        </p:spPr>
        <p:txBody>
          <a:bodyPr vert="horz" lIns="91440" tIns="45720" rIns="91440" bIns="45720" rtlCol="0" anchor="ctr">
            <a:normAutofit/>
          </a:bodyPr>
          <a:lstStyle/>
          <a:p>
            <a:pPr algn="ctr"/>
            <a:r>
              <a:rPr lang="en-US" sz="1900" b="1" i="0" dirty="0">
                <a:solidFill>
                  <a:srgbClr val="FFFFFF"/>
                </a:solidFill>
                <a:effectLst/>
                <a:latin typeface="Arial" panose="020B0604020202020204" pitchFamily="34" charset="0"/>
                <a:cs typeface="Arial" panose="020B0604020202020204" pitchFamily="34" charset="0"/>
              </a:rPr>
              <a:t>Urban </a:t>
            </a:r>
            <a:r>
              <a:rPr lang="en-US" sz="1900" b="1" dirty="0">
                <a:solidFill>
                  <a:srgbClr val="FFFFFF"/>
                </a:solidFill>
                <a:latin typeface="Arial" panose="020B0604020202020204" pitchFamily="34" charset="0"/>
                <a:cs typeface="Arial" panose="020B0604020202020204" pitchFamily="34" charset="0"/>
              </a:rPr>
              <a:t>Institute Survey finds</a:t>
            </a:r>
            <a:r>
              <a:rPr lang="en-US" sz="1900" b="1" i="0" dirty="0">
                <a:solidFill>
                  <a:srgbClr val="FFFFFF"/>
                </a:solidFill>
                <a:effectLst/>
                <a:latin typeface="Arial" panose="020B0604020202020204" pitchFamily="34" charset="0"/>
                <a:cs typeface="Arial" panose="020B0604020202020204" pitchFamily="34" charset="0"/>
              </a:rPr>
              <a:t> residents in high-crime, high-poverty areas have a negative view of the police but have high respect for the law and are willing to work with law enforcement to make communities safer.</a:t>
            </a:r>
            <a:endParaRPr lang="en-US" sz="1900" b="1" dirty="0">
              <a:solidFill>
                <a:srgbClr val="FFFFFF"/>
              </a:solidFill>
              <a:latin typeface="Arial" panose="020B0604020202020204" pitchFamily="34" charset="0"/>
              <a:cs typeface="Arial" panose="020B0604020202020204" pitchFamily="34" charset="0"/>
            </a:endParaRPr>
          </a:p>
        </p:txBody>
      </p:sp>
      <p:pic>
        <p:nvPicPr>
          <p:cNvPr id="4" name="Picture 3" descr="Logo&#10;&#10;Description automatically generated with medium confidence">
            <a:extLst>
              <a:ext uri="{FF2B5EF4-FFF2-40B4-BE49-F238E27FC236}">
                <a16:creationId xmlns:a16="http://schemas.microsoft.com/office/drawing/2014/main" id="{2D835029-9C20-37D5-D3D2-9A7287C061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0352" y="6289750"/>
            <a:ext cx="2021402" cy="421439"/>
          </a:xfrm>
          <a:prstGeom prst="rect">
            <a:avLst/>
          </a:prstGeom>
        </p:spPr>
      </p:pic>
      <p:pic>
        <p:nvPicPr>
          <p:cNvPr id="11" name="Picture 10" descr="Chart&#10;&#10;Description automatically generated">
            <a:extLst>
              <a:ext uri="{FF2B5EF4-FFF2-40B4-BE49-F238E27FC236}">
                <a16:creationId xmlns:a16="http://schemas.microsoft.com/office/drawing/2014/main" id="{14D32A58-0949-72C4-DCA0-B912EAC26145}"/>
              </a:ext>
            </a:extLst>
          </p:cNvPr>
          <p:cNvPicPr>
            <a:picLocks noChangeAspect="1"/>
          </p:cNvPicPr>
          <p:nvPr/>
        </p:nvPicPr>
        <p:blipFill>
          <a:blip r:embed="rId4"/>
          <a:stretch>
            <a:fillRect/>
          </a:stretch>
        </p:blipFill>
        <p:spPr>
          <a:xfrm>
            <a:off x="0" y="1131118"/>
            <a:ext cx="9990352" cy="5744452"/>
          </a:xfrm>
          <a:prstGeom prst="rect">
            <a:avLst/>
          </a:prstGeom>
        </p:spPr>
      </p:pic>
    </p:spTree>
    <p:extLst>
      <p:ext uri="{BB962C8B-B14F-4D97-AF65-F5344CB8AC3E}">
        <p14:creationId xmlns:p14="http://schemas.microsoft.com/office/powerpoint/2010/main" val="1191381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D2C71-CA88-03C2-C5FC-E2B173F9C0B6}"/>
              </a:ext>
            </a:extLst>
          </p:cNvPr>
          <p:cNvSpPr>
            <a:spLocks noGrp="1"/>
          </p:cNvSpPr>
          <p:nvPr>
            <p:ph type="title"/>
          </p:nvPr>
        </p:nvSpPr>
        <p:spPr>
          <a:xfrm>
            <a:off x="640080" y="329184"/>
            <a:ext cx="6894576" cy="1783080"/>
          </a:xfrm>
        </p:spPr>
        <p:txBody>
          <a:bodyPr anchor="b">
            <a:normAutofit/>
          </a:bodyPr>
          <a:lstStyle/>
          <a:p>
            <a:r>
              <a:rPr lang="en-US" sz="5400" b="1" dirty="0">
                <a:latin typeface="Arial" panose="020B0604020202020204" pitchFamily="34" charset="0"/>
                <a:cs typeface="Arial" panose="020B0604020202020204" pitchFamily="34" charset="0"/>
              </a:rPr>
              <a:t>Empowering Communities</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DC0827-4A9D-46F5-566D-644B896155D3}"/>
              </a:ext>
            </a:extLst>
          </p:cNvPr>
          <p:cNvSpPr>
            <a:spLocks noGrp="1"/>
          </p:cNvSpPr>
          <p:nvPr>
            <p:ph idx="1"/>
          </p:nvPr>
        </p:nvSpPr>
        <p:spPr>
          <a:xfrm>
            <a:off x="203644" y="2706624"/>
            <a:ext cx="7665523" cy="4096512"/>
          </a:xfrm>
        </p:spPr>
        <p:txBody>
          <a:bodyPr>
            <a:normAutofit fontScale="92500"/>
          </a:bodyPr>
          <a:lstStyle/>
          <a:p>
            <a:r>
              <a:rPr lang="en-US" sz="2400" dirty="0">
                <a:latin typeface="Arial" panose="020B0604020202020204" pitchFamily="34" charset="0"/>
                <a:cs typeface="Arial" panose="020B0604020202020204" pitchFamily="34" charset="0"/>
              </a:rPr>
              <a:t>Is anyone in your force known in vulnerable communities for being helpful?  Someone they can always trust to talk with? Do you get informal reporting?  Why not?</a:t>
            </a:r>
          </a:p>
          <a:p>
            <a:r>
              <a:rPr lang="en-US" sz="2400" dirty="0">
                <a:latin typeface="Arial" panose="020B0604020202020204" pitchFamily="34" charset="0"/>
                <a:cs typeface="Arial" panose="020B0604020202020204" pitchFamily="34" charset="0"/>
              </a:rPr>
              <a:t> Do you have a formal mechanism for community members to report violent extremist groups or incidents of violent extremism?</a:t>
            </a:r>
          </a:p>
          <a:p>
            <a:pPr lvl="1"/>
            <a:r>
              <a:rPr lang="en-US" dirty="0">
                <a:latin typeface="Arial" panose="020B0604020202020204" pitchFamily="34" charset="0"/>
                <a:cs typeface="Arial" panose="020B0604020202020204" pitchFamily="34" charset="0"/>
              </a:rPr>
              <a:t>Do community members know about this mechanism?</a:t>
            </a:r>
          </a:p>
          <a:p>
            <a:pPr lvl="1"/>
            <a:r>
              <a:rPr lang="en-US" dirty="0">
                <a:latin typeface="Arial" panose="020B0604020202020204" pitchFamily="34" charset="0"/>
                <a:cs typeface="Arial" panose="020B0604020202020204" pitchFamily="34" charset="0"/>
              </a:rPr>
              <a:t>How is it advertised?</a:t>
            </a:r>
          </a:p>
          <a:p>
            <a:pPr lvl="1"/>
            <a:r>
              <a:rPr lang="en-US" dirty="0">
                <a:latin typeface="Arial" panose="020B0604020202020204" pitchFamily="34" charset="0"/>
                <a:cs typeface="Arial" panose="020B0604020202020204" pitchFamily="34" charset="0"/>
              </a:rPr>
              <a:t>Is it easy to navigate?</a:t>
            </a:r>
          </a:p>
          <a:p>
            <a:pPr lvl="1"/>
            <a:r>
              <a:rPr lang="en-US" dirty="0">
                <a:latin typeface="Arial" panose="020B0604020202020204" pitchFamily="34" charset="0"/>
                <a:cs typeface="Arial" panose="020B0604020202020204" pitchFamily="34" charset="0"/>
              </a:rPr>
              <a:t>Is it anonymous?</a:t>
            </a:r>
          </a:p>
          <a:p>
            <a:r>
              <a:rPr lang="en-US" sz="2400" dirty="0">
                <a:latin typeface="Arial" panose="020B0604020202020204" pitchFamily="34" charset="0"/>
                <a:cs typeface="Arial" panose="020B0604020202020204" pitchFamily="34" charset="0"/>
              </a:rPr>
              <a:t>Example: </a:t>
            </a:r>
            <a:r>
              <a:rPr lang="en-US" sz="2400" u="sng" dirty="0">
                <a:effectLst/>
                <a:latin typeface="Arial" panose="020B0604020202020204" pitchFamily="34" charset="0"/>
                <a:ea typeface="Calibri" panose="020F0502020204030204" pitchFamily="34" charset="0"/>
                <a:cs typeface="Arial" panose="020B0604020202020204" pitchFamily="34" charset="0"/>
                <a:hlinkClick r:id="rId2"/>
              </a:rPr>
              <a:t>www.protect.dc.gov</a:t>
            </a:r>
            <a:r>
              <a:rPr lang="en-US" sz="2400" dirty="0">
                <a:effectLst/>
                <a:latin typeface="Arial" panose="020B0604020202020204" pitchFamily="34" charset="0"/>
                <a:cs typeface="Arial" panose="020B0604020202020204" pitchFamily="34" charset="0"/>
              </a:rPr>
              <a:t> </a:t>
            </a:r>
          </a:p>
          <a:p>
            <a:pPr marL="0" indent="0">
              <a:buNone/>
            </a:pPr>
            <a:endParaRPr lang="en-US" sz="1900" dirty="0"/>
          </a:p>
        </p:txBody>
      </p:sp>
      <p:pic>
        <p:nvPicPr>
          <p:cNvPr id="6" name="Picture 5" descr="A police officer talking to a person&#10;&#10;Description automatically generated with medium confidence">
            <a:extLst>
              <a:ext uri="{FF2B5EF4-FFF2-40B4-BE49-F238E27FC236}">
                <a16:creationId xmlns:a16="http://schemas.microsoft.com/office/drawing/2014/main" id="{E3239D55-81DA-062F-F8C3-38E939CB71E0}"/>
              </a:ext>
            </a:extLst>
          </p:cNvPr>
          <p:cNvPicPr>
            <a:picLocks noChangeAspect="1"/>
          </p:cNvPicPr>
          <p:nvPr/>
        </p:nvPicPr>
        <p:blipFill>
          <a:blip r:embed="rId3"/>
          <a:stretch>
            <a:fillRect/>
          </a:stretch>
        </p:blipFill>
        <p:spPr>
          <a:xfrm>
            <a:off x="7974139" y="2395728"/>
            <a:ext cx="4014216" cy="3000626"/>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2D835029-9C20-37D5-D3D2-9A7287C061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9168" y="5729182"/>
            <a:ext cx="3995928" cy="833104"/>
          </a:xfrm>
          <a:prstGeom prst="rect">
            <a:avLst/>
          </a:prstGeom>
        </p:spPr>
      </p:pic>
    </p:spTree>
    <p:extLst>
      <p:ext uri="{BB962C8B-B14F-4D97-AF65-F5344CB8AC3E}">
        <p14:creationId xmlns:p14="http://schemas.microsoft.com/office/powerpoint/2010/main" val="185251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10;&#10;Description automatically generated with medium confidence">
            <a:extLst>
              <a:ext uri="{FF2B5EF4-FFF2-40B4-BE49-F238E27FC236}">
                <a16:creationId xmlns:a16="http://schemas.microsoft.com/office/drawing/2014/main" id="{B6FB24C1-873E-EC07-7460-F2972C42C8EA}"/>
              </a:ext>
            </a:extLst>
          </p:cNvPr>
          <p:cNvPicPr>
            <a:picLocks noGrp="1" noChangeAspect="1"/>
          </p:cNvPicPr>
          <p:nvPr>
            <p:ph idx="1"/>
          </p:nvPr>
        </p:nvPicPr>
        <p:blipFill rotWithShape="1">
          <a:blip r:embed="rId3"/>
          <a:srcRect r="2204"/>
          <a:stretch/>
        </p:blipFill>
        <p:spPr>
          <a:xfrm>
            <a:off x="20" y="1282"/>
            <a:ext cx="12191980" cy="6856718"/>
          </a:xfrm>
          <a:prstGeom prst="rect">
            <a:avLst/>
          </a:prstGeom>
        </p:spPr>
      </p:pic>
    </p:spTree>
    <p:extLst>
      <p:ext uri="{BB962C8B-B14F-4D97-AF65-F5344CB8AC3E}">
        <p14:creationId xmlns:p14="http://schemas.microsoft.com/office/powerpoint/2010/main" val="1469233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6DACEA74-0717-219D-4262-B5419FB58121}"/>
              </a:ext>
            </a:extLst>
          </p:cNvPr>
          <p:cNvPicPr>
            <a:picLocks noChangeAspect="1"/>
          </p:cNvPicPr>
          <p:nvPr/>
        </p:nvPicPr>
        <p:blipFill>
          <a:blip r:embed="rId2"/>
          <a:stretch>
            <a:fillRect/>
          </a:stretch>
        </p:blipFill>
        <p:spPr>
          <a:xfrm>
            <a:off x="3972776" y="1322887"/>
            <a:ext cx="4483510" cy="2073622"/>
          </a:xfrm>
          <a:prstGeom prst="rect">
            <a:avLst/>
          </a:prstGeom>
        </p:spPr>
      </p:pic>
      <p:pic>
        <p:nvPicPr>
          <p:cNvPr id="5" name="Content Placeholder 4" descr="Graphical user interface, text, application&#10;&#10;Description automatically generated">
            <a:extLst>
              <a:ext uri="{FF2B5EF4-FFF2-40B4-BE49-F238E27FC236}">
                <a16:creationId xmlns:a16="http://schemas.microsoft.com/office/drawing/2014/main" id="{7AA310E4-CF23-E257-26EC-A2522C637FDA}"/>
              </a:ext>
            </a:extLst>
          </p:cNvPr>
          <p:cNvPicPr>
            <a:picLocks noGrp="1" noChangeAspect="1"/>
          </p:cNvPicPr>
          <p:nvPr>
            <p:ph idx="1"/>
          </p:nvPr>
        </p:nvPicPr>
        <p:blipFill>
          <a:blip r:embed="rId3"/>
          <a:stretch>
            <a:fillRect/>
          </a:stretch>
        </p:blipFill>
        <p:spPr>
          <a:xfrm>
            <a:off x="4283" y="3396508"/>
            <a:ext cx="12192000" cy="3934189"/>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F538B033-8907-F4C6-B5D1-C8FB5ACA3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5702" y="5976948"/>
            <a:ext cx="3995928" cy="833104"/>
          </a:xfrm>
          <a:prstGeom prst="rect">
            <a:avLst/>
          </a:prstGeom>
        </p:spPr>
      </p:pic>
      <p:pic>
        <p:nvPicPr>
          <p:cNvPr id="6" name="Picture 5">
            <a:extLst>
              <a:ext uri="{FF2B5EF4-FFF2-40B4-BE49-F238E27FC236}">
                <a16:creationId xmlns:a16="http://schemas.microsoft.com/office/drawing/2014/main" id="{191104EB-3E4E-3AFB-9AE2-30606235A261}"/>
              </a:ext>
            </a:extLst>
          </p:cNvPr>
          <p:cNvPicPr>
            <a:picLocks noChangeAspect="1"/>
          </p:cNvPicPr>
          <p:nvPr/>
        </p:nvPicPr>
        <p:blipFill>
          <a:blip r:embed="rId5"/>
          <a:stretch>
            <a:fillRect/>
          </a:stretch>
        </p:blipFill>
        <p:spPr>
          <a:xfrm>
            <a:off x="2489803" y="47567"/>
            <a:ext cx="7772400" cy="956754"/>
          </a:xfrm>
          <a:prstGeom prst="rect">
            <a:avLst/>
          </a:prstGeom>
        </p:spPr>
      </p:pic>
    </p:spTree>
    <p:extLst>
      <p:ext uri="{BB962C8B-B14F-4D97-AF65-F5344CB8AC3E}">
        <p14:creationId xmlns:p14="http://schemas.microsoft.com/office/powerpoint/2010/main" val="2165892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585D4-0324-C366-7D0B-22F636DBC52D}"/>
              </a:ext>
            </a:extLst>
          </p:cNvPr>
          <p:cNvSpPr>
            <a:spLocks noGrp="1"/>
          </p:cNvSpPr>
          <p:nvPr>
            <p:ph type="title"/>
          </p:nvPr>
        </p:nvSpPr>
        <p:spPr>
          <a:xfrm>
            <a:off x="3001018" y="571034"/>
            <a:ext cx="4622800" cy="1030515"/>
          </a:xfrm>
        </p:spPr>
        <p:txBody>
          <a:bodyPr anchor="ctr">
            <a:normAutofit fontScale="90000"/>
          </a:bodyPr>
          <a:lstStyle/>
          <a:p>
            <a:pPr algn="ctr"/>
            <a:r>
              <a:rPr lang="en-US" sz="4000" b="1" dirty="0">
                <a:latin typeface="Arial" panose="020B0604020202020204" pitchFamily="34" charset="0"/>
                <a:cs typeface="Arial" panose="020B0604020202020204" pitchFamily="34" charset="0"/>
              </a:rPr>
              <a:t>Community Networks</a:t>
            </a:r>
          </a:p>
        </p:txBody>
      </p:sp>
      <p:pic>
        <p:nvPicPr>
          <p:cNvPr id="6" name="Picture 5" descr="Graphical user interface, application&#10;&#10;Description automatically generated">
            <a:extLst>
              <a:ext uri="{FF2B5EF4-FFF2-40B4-BE49-F238E27FC236}">
                <a16:creationId xmlns:a16="http://schemas.microsoft.com/office/drawing/2014/main" id="{ABDD7A87-89B5-A82C-B9F9-E0CA00761AF5}"/>
              </a:ext>
            </a:extLst>
          </p:cNvPr>
          <p:cNvPicPr>
            <a:picLocks noChangeAspect="1"/>
          </p:cNvPicPr>
          <p:nvPr/>
        </p:nvPicPr>
        <p:blipFill>
          <a:blip r:embed="rId2"/>
          <a:stretch>
            <a:fillRect/>
          </a:stretch>
        </p:blipFill>
        <p:spPr>
          <a:xfrm>
            <a:off x="7649408" y="319314"/>
            <a:ext cx="4327268" cy="3310360"/>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48ECA155-44A9-22C6-86FF-FD2EB391D2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5941" y="6146808"/>
            <a:ext cx="2890735" cy="602684"/>
          </a:xfrm>
          <a:prstGeom prst="rect">
            <a:avLst/>
          </a:prstGeom>
        </p:spPr>
      </p:pic>
      <p:sp>
        <p:nvSpPr>
          <p:cNvPr id="3" name="Content Placeholder 2">
            <a:extLst>
              <a:ext uri="{FF2B5EF4-FFF2-40B4-BE49-F238E27FC236}">
                <a16:creationId xmlns:a16="http://schemas.microsoft.com/office/drawing/2014/main" id="{35023A40-608D-F17E-19B9-52CE0B328527}"/>
              </a:ext>
            </a:extLst>
          </p:cNvPr>
          <p:cNvSpPr>
            <a:spLocks noGrp="1"/>
          </p:cNvSpPr>
          <p:nvPr>
            <p:ph idx="1"/>
          </p:nvPr>
        </p:nvSpPr>
        <p:spPr>
          <a:xfrm>
            <a:off x="14285" y="3053166"/>
            <a:ext cx="8509783" cy="3770402"/>
          </a:xfrm>
        </p:spPr>
        <p:txBody>
          <a:bodyPr>
            <a:noAutofit/>
          </a:bodyPr>
          <a:lstStyle/>
          <a:p>
            <a:r>
              <a:rPr lang="en-US" sz="2000" dirty="0">
                <a:latin typeface="Arial" panose="020B0604020202020204" pitchFamily="34" charset="0"/>
                <a:cs typeface="Arial" panose="020B0604020202020204" pitchFamily="34" charset="0"/>
              </a:rPr>
              <a:t>Who in your community is most able to detect radical groups and individuals who are becoming radicalized?</a:t>
            </a:r>
          </a:p>
          <a:p>
            <a:r>
              <a:rPr lang="en-US" sz="2000" dirty="0">
                <a:latin typeface="Arial" panose="020B0604020202020204" pitchFamily="34" charset="0"/>
                <a:cs typeface="Arial" panose="020B0604020202020204" pitchFamily="34" charset="0"/>
              </a:rPr>
              <a:t>Who in your community can prevent radicalization to violent extremism?</a:t>
            </a:r>
          </a:p>
          <a:p>
            <a:pPr lvl="1"/>
            <a:r>
              <a:rPr lang="en-US" sz="2000" dirty="0">
                <a:latin typeface="Arial" panose="020B0604020202020204" pitchFamily="34" charset="0"/>
                <a:cs typeface="Arial" panose="020B0604020202020204" pitchFamily="34" charset="0"/>
              </a:rPr>
              <a:t>Do they trust you enough to include you in their work?</a:t>
            </a:r>
          </a:p>
          <a:p>
            <a:pPr lvl="1"/>
            <a:r>
              <a:rPr lang="en-US" sz="2000" dirty="0">
                <a:latin typeface="Arial" panose="020B0604020202020204" pitchFamily="34" charset="0"/>
                <a:cs typeface="Arial" panose="020B0604020202020204" pitchFamily="34" charset="0"/>
              </a:rPr>
              <a:t>Do they see you helping or harming?</a:t>
            </a:r>
          </a:p>
          <a:p>
            <a:r>
              <a:rPr lang="en-US" sz="2000" dirty="0">
                <a:latin typeface="Arial" panose="020B0604020202020204" pitchFamily="34" charset="0"/>
                <a:cs typeface="Arial" panose="020B0604020202020204" pitchFamily="34" charset="0"/>
              </a:rPr>
              <a:t>Who in your community is working to counter radicalization and intervene with radicalized individuals?</a:t>
            </a:r>
          </a:p>
          <a:p>
            <a:pPr lvl="1"/>
            <a:r>
              <a:rPr lang="en-US" sz="2000" dirty="0">
                <a:latin typeface="Arial" panose="020B0604020202020204" pitchFamily="34" charset="0"/>
                <a:cs typeface="Arial" panose="020B0604020202020204" pitchFamily="34" charset="0"/>
              </a:rPr>
              <a:t>Do they trust you enough to provide germane information that will aid investigations?</a:t>
            </a:r>
          </a:p>
          <a:p>
            <a:r>
              <a:rPr lang="en-US" sz="2000" dirty="0">
                <a:latin typeface="Arial" panose="020B0604020202020204" pitchFamily="34" charset="0"/>
                <a:cs typeface="Arial" panose="020B0604020202020204" pitchFamily="34" charset="0"/>
              </a:rPr>
              <a:t>Who and where do extremists like to hang out/with, can you win their trust?</a:t>
            </a:r>
          </a:p>
        </p:txBody>
      </p:sp>
      <p:pic>
        <p:nvPicPr>
          <p:cNvPr id="7" name="Picture 6" descr="A police officer sitting next to a person sitting on a bench&#10;&#10;Description automatically generated with low confidence">
            <a:extLst>
              <a:ext uri="{FF2B5EF4-FFF2-40B4-BE49-F238E27FC236}">
                <a16:creationId xmlns:a16="http://schemas.microsoft.com/office/drawing/2014/main" id="{53C63262-DA1B-C76D-DC6D-1DC49196F343}"/>
              </a:ext>
            </a:extLst>
          </p:cNvPr>
          <p:cNvPicPr>
            <a:picLocks noChangeAspect="1"/>
          </p:cNvPicPr>
          <p:nvPr/>
        </p:nvPicPr>
        <p:blipFill>
          <a:blip r:embed="rId4"/>
          <a:stretch>
            <a:fillRect/>
          </a:stretch>
        </p:blipFill>
        <p:spPr>
          <a:xfrm>
            <a:off x="324757" y="319314"/>
            <a:ext cx="2650672" cy="2564471"/>
          </a:xfrm>
          <a:prstGeom prst="rect">
            <a:avLst/>
          </a:prstGeom>
        </p:spPr>
      </p:pic>
    </p:spTree>
    <p:extLst>
      <p:ext uri="{BB962C8B-B14F-4D97-AF65-F5344CB8AC3E}">
        <p14:creationId xmlns:p14="http://schemas.microsoft.com/office/powerpoint/2010/main" val="2829844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585D4-0324-C366-7D0B-22F636DBC52D}"/>
              </a:ext>
            </a:extLst>
          </p:cNvPr>
          <p:cNvSpPr>
            <a:spLocks noGrp="1"/>
          </p:cNvSpPr>
          <p:nvPr>
            <p:ph type="title"/>
          </p:nvPr>
        </p:nvSpPr>
        <p:spPr>
          <a:xfrm>
            <a:off x="2870200" y="840014"/>
            <a:ext cx="8105775" cy="1030515"/>
          </a:xfrm>
        </p:spPr>
        <p:txBody>
          <a:bodyPr anchor="ctr">
            <a:normAutofit fontScale="90000"/>
          </a:bodyPr>
          <a:lstStyle/>
          <a:p>
            <a:r>
              <a:rPr lang="en-US" sz="4000" b="1" dirty="0">
                <a:latin typeface="Arial" panose="020B0604020202020204" pitchFamily="34" charset="0"/>
                <a:cs typeface="Arial" panose="020B0604020202020204" pitchFamily="34" charset="0"/>
              </a:rPr>
              <a:t>Mixed Martial Arts Clubs &amp; Other Possible Extremist Breeding </a:t>
            </a:r>
            <a:r>
              <a:rPr lang="en-US" sz="4000" b="1" dirty="0" err="1">
                <a:latin typeface="Arial" panose="020B0604020202020204" pitchFamily="34" charset="0"/>
                <a:cs typeface="Arial" panose="020B0604020202020204" pitchFamily="34" charset="0"/>
              </a:rPr>
              <a:t>Grounds</a:t>
            </a:r>
            <a:r>
              <a:rPr lang="en-US" sz="4000" b="1" dirty="0" err="1">
                <a:solidFill>
                  <a:srgbClr val="FFFFFF"/>
                </a:solidFill>
                <a:latin typeface="Arial" panose="020B0604020202020204" pitchFamily="34" charset="0"/>
                <a:cs typeface="Arial" panose="020B0604020202020204" pitchFamily="34" charset="0"/>
              </a:rPr>
              <a:t>Policing</a:t>
            </a:r>
            <a:endParaRPr lang="en-US" sz="4000" b="1" dirty="0">
              <a:solidFill>
                <a:srgbClr val="FFFFFF"/>
              </a:solidFill>
              <a:latin typeface="Arial" panose="020B0604020202020204" pitchFamily="34" charset="0"/>
              <a:cs typeface="Arial" panose="020B0604020202020204" pitchFamily="34" charset="0"/>
            </a:endParaRPr>
          </a:p>
        </p:txBody>
      </p:sp>
      <p:pic>
        <p:nvPicPr>
          <p:cNvPr id="4" name="Picture 3" descr="Logo&#10;&#10;Description automatically generated with medium confidence">
            <a:extLst>
              <a:ext uri="{FF2B5EF4-FFF2-40B4-BE49-F238E27FC236}">
                <a16:creationId xmlns:a16="http://schemas.microsoft.com/office/drawing/2014/main" id="{48ECA155-44A9-22C6-86FF-FD2EB391D2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5941" y="6146808"/>
            <a:ext cx="2890735" cy="602684"/>
          </a:xfrm>
          <a:prstGeom prst="rect">
            <a:avLst/>
          </a:prstGeom>
        </p:spPr>
      </p:pic>
      <p:sp>
        <p:nvSpPr>
          <p:cNvPr id="3" name="Content Placeholder 2">
            <a:extLst>
              <a:ext uri="{FF2B5EF4-FFF2-40B4-BE49-F238E27FC236}">
                <a16:creationId xmlns:a16="http://schemas.microsoft.com/office/drawing/2014/main" id="{35023A40-608D-F17E-19B9-52CE0B328527}"/>
              </a:ext>
            </a:extLst>
          </p:cNvPr>
          <p:cNvSpPr>
            <a:spLocks noGrp="1"/>
          </p:cNvSpPr>
          <p:nvPr>
            <p:ph idx="1"/>
          </p:nvPr>
        </p:nvSpPr>
        <p:spPr>
          <a:xfrm>
            <a:off x="14285" y="2309237"/>
            <a:ext cx="12199026" cy="4440255"/>
          </a:xfrm>
        </p:spPr>
        <p:txBody>
          <a:bodyPr>
            <a:noAutofit/>
          </a:bodyPr>
          <a:lstStyle/>
          <a:p>
            <a:r>
              <a:rPr lang="en-US" dirty="0">
                <a:solidFill>
                  <a:srgbClr val="000000"/>
                </a:solidFill>
                <a:latin typeface="Arial" panose="020B0604020202020204" pitchFamily="34" charset="0"/>
                <a:cs typeface="Arial" panose="020B0604020202020204" pitchFamily="34" charset="0"/>
              </a:rPr>
              <a:t>Do you know your local Mixed Martial Arts clubs and what’s going on there?  Your gun shop owners? Paintball clubs…</a:t>
            </a:r>
            <a:endParaRPr lang="en-US" dirty="0">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Melvin "Man-o-war" Costa - one of the top MMA fighters in the U.S. in 2008</a:t>
            </a:r>
          </a:p>
          <a:p>
            <a:r>
              <a:rPr lang="en-US" dirty="0">
                <a:solidFill>
                  <a:srgbClr val="000000"/>
                </a:solidFill>
                <a:latin typeface="Arial" panose="020B0604020202020204" pitchFamily="34" charset="0"/>
                <a:cs typeface="Arial" panose="020B0604020202020204" pitchFamily="34" charset="0"/>
              </a:rPr>
              <a:t>Has a Nazi eagle and swastika tattooed across his chest</a:t>
            </a:r>
            <a:endParaRPr lang="en-US" b="0"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"A swastika, as far as I hold it true to my own, it stands for the purity of my people's blood," Costa told leading MMA sportswriter Sam Caplan last October. "I do believe in the purity, security, and the survival of the white race. … When I come down that [fighter entrance] ramp and people see me, they know I'm white power." </a:t>
            </a:r>
          </a:p>
        </p:txBody>
      </p:sp>
      <p:pic>
        <p:nvPicPr>
          <p:cNvPr id="9" name="Picture 8" descr="A picture containing person, sport, boxing&#10;&#10;Description automatically generated">
            <a:extLst>
              <a:ext uri="{FF2B5EF4-FFF2-40B4-BE49-F238E27FC236}">
                <a16:creationId xmlns:a16="http://schemas.microsoft.com/office/drawing/2014/main" id="{5B118C0B-6F27-75C2-0CBB-0E2237AFF18F}"/>
              </a:ext>
            </a:extLst>
          </p:cNvPr>
          <p:cNvPicPr>
            <a:picLocks noChangeAspect="1"/>
          </p:cNvPicPr>
          <p:nvPr/>
        </p:nvPicPr>
        <p:blipFill>
          <a:blip r:embed="rId3"/>
          <a:stretch>
            <a:fillRect/>
          </a:stretch>
        </p:blipFill>
        <p:spPr>
          <a:xfrm>
            <a:off x="283245" y="124837"/>
            <a:ext cx="1865559" cy="2184400"/>
          </a:xfrm>
          <a:prstGeom prst="rect">
            <a:avLst/>
          </a:prstGeom>
        </p:spPr>
      </p:pic>
    </p:spTree>
    <p:extLst>
      <p:ext uri="{BB962C8B-B14F-4D97-AF65-F5344CB8AC3E}">
        <p14:creationId xmlns:p14="http://schemas.microsoft.com/office/powerpoint/2010/main" val="2774221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5C6E34-E46B-0416-FEF6-AA861771FF8C}"/>
              </a:ext>
            </a:extLst>
          </p:cNvPr>
          <p:cNvSpPr>
            <a:spLocks noGrp="1"/>
          </p:cNvSpPr>
          <p:nvPr>
            <p:ph type="title"/>
          </p:nvPr>
        </p:nvSpPr>
        <p:spPr>
          <a:xfrm>
            <a:off x="362493" y="329184"/>
            <a:ext cx="9431212" cy="1783080"/>
          </a:xfrm>
        </p:spPr>
        <p:txBody>
          <a:bodyPr anchor="b">
            <a:normAutofit fontScale="90000"/>
          </a:bodyPr>
          <a:lstStyle/>
          <a:p>
            <a:r>
              <a:rPr lang="en-US" sz="4200" b="1" dirty="0">
                <a:latin typeface="Arial" panose="020B0604020202020204" pitchFamily="34" charset="0"/>
                <a:cs typeface="Arial" panose="020B0604020202020204" pitchFamily="34" charset="0"/>
              </a:rPr>
              <a:t>Resources for Establishing Effective, Whole-of-Society, Threat Assessment &amp; Management Teams</a:t>
            </a:r>
          </a:p>
        </p:txBody>
      </p:sp>
      <p:sp>
        <p:nvSpPr>
          <p:cNvPr id="3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1921C6-2910-B714-1374-46D1786919C3}"/>
              </a:ext>
            </a:extLst>
          </p:cNvPr>
          <p:cNvSpPr>
            <a:spLocks noGrp="1"/>
          </p:cNvSpPr>
          <p:nvPr>
            <p:ph idx="1"/>
          </p:nvPr>
        </p:nvSpPr>
        <p:spPr>
          <a:xfrm>
            <a:off x="640080" y="2706624"/>
            <a:ext cx="7676606" cy="3976914"/>
          </a:xfrm>
        </p:spPr>
        <p:txBody>
          <a:bodyPr>
            <a:normAutofit/>
          </a:bodyPr>
          <a:lstStyle/>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NTER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National Threat Evaluation and Reporting Office​ | Homeland Security (dhs.gov)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NTAC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United States Secret Service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NABITA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NABITA - National Association for Behavioral Intervention and Threat Assessment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ATAP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Association of Threat Assessment Professionals (atapworldwide.org)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CP3 Regional Prevention Coordinators are also equipped to provide threat assessment trainings to local communities. Please reach out to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cp3field@hq.dhs.gov</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more information and you can also find field resources can be found on: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Center for Prevention Programs and Partnerships | Homeland Security (dhs.gov)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sz="1200" dirty="0"/>
          </a:p>
        </p:txBody>
      </p:sp>
      <p:pic>
        <p:nvPicPr>
          <p:cNvPr id="4" name="Picture 3" descr="Logo&#10;&#10;Description automatically generated with medium confidence">
            <a:extLst>
              <a:ext uri="{FF2B5EF4-FFF2-40B4-BE49-F238E27FC236}">
                <a16:creationId xmlns:a16="http://schemas.microsoft.com/office/drawing/2014/main" id="{AFDBA4FE-FE36-C202-18A2-8726665D0DB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66640" y="5850434"/>
            <a:ext cx="3995928" cy="833104"/>
          </a:xfrm>
          <a:prstGeom prst="rect">
            <a:avLst/>
          </a:prstGeom>
        </p:spPr>
      </p:pic>
      <p:pic>
        <p:nvPicPr>
          <p:cNvPr id="6" name="Picture 5" descr="A logo of the united states department of homeland security&#10;&#10;Description automatically generated with medium confidence">
            <a:extLst>
              <a:ext uri="{FF2B5EF4-FFF2-40B4-BE49-F238E27FC236}">
                <a16:creationId xmlns:a16="http://schemas.microsoft.com/office/drawing/2014/main" id="{F55B2C55-84C6-F645-DDB8-9AFF5E2D51D3}"/>
              </a:ext>
            </a:extLst>
          </p:cNvPr>
          <p:cNvPicPr>
            <a:picLocks noChangeAspect="1"/>
          </p:cNvPicPr>
          <p:nvPr/>
        </p:nvPicPr>
        <p:blipFill>
          <a:blip r:embed="rId9"/>
          <a:stretch>
            <a:fillRect/>
          </a:stretch>
        </p:blipFill>
        <p:spPr>
          <a:xfrm>
            <a:off x="8386378" y="1963551"/>
            <a:ext cx="3356451" cy="3321120"/>
          </a:xfrm>
          <a:prstGeom prst="rect">
            <a:avLst/>
          </a:prstGeom>
        </p:spPr>
      </p:pic>
    </p:spTree>
    <p:extLst>
      <p:ext uri="{BB962C8B-B14F-4D97-AF65-F5344CB8AC3E}">
        <p14:creationId xmlns:p14="http://schemas.microsoft.com/office/powerpoint/2010/main" val="294112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BF5B-A1F5-2D97-8249-6C0B9E76B190}"/>
              </a:ext>
            </a:extLst>
          </p:cNvPr>
          <p:cNvSpPr>
            <a:spLocks noGrp="1"/>
          </p:cNvSpPr>
          <p:nvPr>
            <p:ph type="title"/>
          </p:nvPr>
        </p:nvSpPr>
        <p:spPr/>
        <p:txBody>
          <a:bodyPr/>
          <a:lstStyle/>
          <a:p>
            <a:endParaRPr lang="en-US"/>
          </a:p>
        </p:txBody>
      </p:sp>
      <p:pic>
        <p:nvPicPr>
          <p:cNvPr id="4" name="Online Media 3" descr="The White Race is Supreme">
            <a:hlinkClick r:id="" action="ppaction://media"/>
            <a:extLst>
              <a:ext uri="{FF2B5EF4-FFF2-40B4-BE49-F238E27FC236}">
                <a16:creationId xmlns:a16="http://schemas.microsoft.com/office/drawing/2014/main" id="{EFD25B6A-F599-DEE2-3E51-06AAFEB4EA99}"/>
              </a:ext>
            </a:extLst>
          </p:cNvPr>
          <p:cNvPicPr>
            <a:picLocks noGrp="1" noRot="1" noChangeAspect="1"/>
          </p:cNvPicPr>
          <p:nvPr>
            <p:ph idx="1"/>
            <a:videoFile r:link="rId1"/>
          </p:nvPr>
        </p:nvPicPr>
        <p:blipFill>
          <a:blip r:embed="rId4"/>
          <a:stretch>
            <a:fillRect/>
          </a:stretch>
        </p:blipFill>
        <p:spPr>
          <a:xfrm>
            <a:off x="0" y="-18105"/>
            <a:ext cx="12192000" cy="6888947"/>
          </a:xfrm>
          <a:prstGeom prst="rect">
            <a:avLst/>
          </a:prstGeom>
        </p:spPr>
      </p:pic>
    </p:spTree>
    <p:extLst>
      <p:ext uri="{BB962C8B-B14F-4D97-AF65-F5344CB8AC3E}">
        <p14:creationId xmlns:p14="http://schemas.microsoft.com/office/powerpoint/2010/main" val="322004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11252-59D5-F188-4748-727CF39318A0}"/>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hlinkClick r:id="rId3"/>
              </a:rPr>
              <a:t>McCain Institute Prevention </a:t>
            </a:r>
            <a:r>
              <a:rPr lang="en-US" b="1" dirty="0" err="1">
                <a:latin typeface="Arial" panose="020B0604020202020204" pitchFamily="34" charset="0"/>
                <a:cs typeface="Arial" panose="020B0604020202020204" pitchFamily="34" charset="0"/>
                <a:hlinkClick r:id="rId3"/>
              </a:rPr>
              <a:t>Practioners</a:t>
            </a:r>
            <a:r>
              <a:rPr lang="en-US" b="1" dirty="0">
                <a:latin typeface="Arial" panose="020B0604020202020204" pitchFamily="34" charset="0"/>
                <a:cs typeface="Arial" panose="020B0604020202020204" pitchFamily="34" charset="0"/>
                <a:hlinkClick r:id="rId3"/>
              </a:rPr>
              <a:t> Network</a:t>
            </a:r>
            <a:endParaRPr lang="en-US" b="1" dirty="0">
              <a:latin typeface="Arial" panose="020B0604020202020204" pitchFamily="34" charset="0"/>
              <a:cs typeface="Arial" panose="020B0604020202020204" pitchFamily="34" charset="0"/>
            </a:endParaRPr>
          </a:p>
        </p:txBody>
      </p:sp>
      <p:pic>
        <p:nvPicPr>
          <p:cNvPr id="5" name="Content Placeholder 4" descr="Graphical user interface, text&#10;&#10;Description automatically generated">
            <a:extLst>
              <a:ext uri="{FF2B5EF4-FFF2-40B4-BE49-F238E27FC236}">
                <a16:creationId xmlns:a16="http://schemas.microsoft.com/office/drawing/2014/main" id="{C178ABA0-B0FB-15DC-0B77-D6B9DAD13E15}"/>
              </a:ext>
            </a:extLst>
          </p:cNvPr>
          <p:cNvPicPr>
            <a:picLocks noGrp="1" noChangeAspect="1"/>
          </p:cNvPicPr>
          <p:nvPr>
            <p:ph idx="1"/>
          </p:nvPr>
        </p:nvPicPr>
        <p:blipFill>
          <a:blip r:embed="rId4"/>
          <a:stretch>
            <a:fillRect/>
          </a:stretch>
        </p:blipFill>
        <p:spPr>
          <a:xfrm>
            <a:off x="838200" y="1825625"/>
            <a:ext cx="9505351" cy="4774204"/>
          </a:xfrm>
        </p:spPr>
      </p:pic>
    </p:spTree>
    <p:extLst>
      <p:ext uri="{BB962C8B-B14F-4D97-AF65-F5344CB8AC3E}">
        <p14:creationId xmlns:p14="http://schemas.microsoft.com/office/powerpoint/2010/main" val="1076632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5840-BD8C-AC70-EC61-2A3E997D7EDC}"/>
              </a:ext>
            </a:extLst>
          </p:cNvPr>
          <p:cNvSpPr>
            <a:spLocks noGrp="1"/>
          </p:cNvSpPr>
          <p:nvPr>
            <p:ph type="title"/>
          </p:nvPr>
        </p:nvSpPr>
        <p:spPr/>
        <p:txBody>
          <a:bodyPr/>
          <a:lstStyle/>
          <a:p>
            <a:endParaRPr lang="en-US"/>
          </a:p>
        </p:txBody>
      </p:sp>
      <p:pic>
        <p:nvPicPr>
          <p:cNvPr id="4" name="Online Media 3" descr="My White Heritage">
            <a:hlinkClick r:id="" action="ppaction://media"/>
            <a:extLst>
              <a:ext uri="{FF2B5EF4-FFF2-40B4-BE49-F238E27FC236}">
                <a16:creationId xmlns:a16="http://schemas.microsoft.com/office/drawing/2014/main" id="{F98E35B6-0EE5-3F85-1A1C-14BB7BF061EA}"/>
              </a:ext>
            </a:extLst>
          </p:cNvPr>
          <p:cNvPicPr>
            <a:picLocks noGrp="1" noRot="1" noChangeAspect="1"/>
          </p:cNvPicPr>
          <p:nvPr>
            <p:ph idx="1"/>
            <a:videoFile r:link="rId1"/>
          </p:nvPr>
        </p:nvPicPr>
        <p:blipFill>
          <a:blip r:embed="rId4"/>
          <a:stretch>
            <a:fillRect/>
          </a:stretch>
        </p:blipFill>
        <p:spPr>
          <a:xfrm>
            <a:off x="0" y="-25937"/>
            <a:ext cx="12183135" cy="6883937"/>
          </a:xfrm>
          <a:prstGeom prst="rect">
            <a:avLst/>
          </a:prstGeom>
        </p:spPr>
      </p:pic>
    </p:spTree>
    <p:extLst>
      <p:ext uri="{BB962C8B-B14F-4D97-AF65-F5344CB8AC3E}">
        <p14:creationId xmlns:p14="http://schemas.microsoft.com/office/powerpoint/2010/main" val="28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FC1E9-81F6-D090-C025-19294B652850}"/>
              </a:ext>
            </a:extLst>
          </p:cNvPr>
          <p:cNvSpPr>
            <a:spLocks noGrp="1"/>
          </p:cNvSpPr>
          <p:nvPr>
            <p:ph type="title"/>
          </p:nvPr>
        </p:nvSpPr>
        <p:spPr>
          <a:xfrm>
            <a:off x="433953" y="494414"/>
            <a:ext cx="10929372" cy="817403"/>
          </a:xfrm>
        </p:spPr>
        <p:txBody>
          <a:bodyPr vert="horz" lIns="91440" tIns="45720" rIns="91440" bIns="45720" rtlCol="0" anchor="b">
            <a:normAutofit/>
          </a:bodyPr>
          <a:lstStyle/>
          <a:p>
            <a:pPr algn="ctr"/>
            <a:r>
              <a:rPr lang="en-US" sz="4000" b="1" kern="1200" dirty="0">
                <a:solidFill>
                  <a:schemeClr val="tx1"/>
                </a:solidFill>
                <a:latin typeface="Arial" panose="020B0604020202020204" pitchFamily="34" charset="0"/>
                <a:cs typeface="Arial" panose="020B0604020202020204" pitchFamily="34" charset="0"/>
                <a:hlinkClick r:id="rId3"/>
              </a:rPr>
              <a:t>Parents for Peace Intervention Hotline</a:t>
            </a:r>
            <a:endParaRPr lang="en-US" sz="4000" b="1" kern="1200" dirty="0">
              <a:solidFill>
                <a:schemeClr val="tx1"/>
              </a:solidFill>
              <a:latin typeface="Arial" panose="020B0604020202020204" pitchFamily="34" charset="0"/>
              <a:cs typeface="Arial" panose="020B0604020202020204" pitchFamily="34" charset="0"/>
            </a:endParaRPr>
          </a:p>
        </p:txBody>
      </p:sp>
      <p:pic>
        <p:nvPicPr>
          <p:cNvPr id="5" name="Content Placeholder 4" descr="A picture containing text, person, person, indoor&#10;&#10;Description automatically generated">
            <a:extLst>
              <a:ext uri="{FF2B5EF4-FFF2-40B4-BE49-F238E27FC236}">
                <a16:creationId xmlns:a16="http://schemas.microsoft.com/office/drawing/2014/main" id="{A74CB12B-EB04-F168-A33D-B2565B9839E2}"/>
              </a:ext>
            </a:extLst>
          </p:cNvPr>
          <p:cNvPicPr>
            <a:picLocks noGrp="1" noChangeAspect="1"/>
          </p:cNvPicPr>
          <p:nvPr>
            <p:ph idx="1"/>
          </p:nvPr>
        </p:nvPicPr>
        <p:blipFill>
          <a:blip r:embed="rId4"/>
          <a:stretch>
            <a:fillRect/>
          </a:stretch>
        </p:blipFill>
        <p:spPr>
          <a:xfrm>
            <a:off x="1160575" y="2188119"/>
            <a:ext cx="9870849" cy="4565267"/>
          </a:xfrm>
          <a:prstGeom prst="rect">
            <a:avLst/>
          </a:prstGeom>
        </p:spPr>
      </p:pic>
    </p:spTree>
    <p:extLst>
      <p:ext uri="{BB962C8B-B14F-4D97-AF65-F5344CB8AC3E}">
        <p14:creationId xmlns:p14="http://schemas.microsoft.com/office/powerpoint/2010/main" val="2782558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Rectangle 3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BC1819-B54F-C0C7-98A2-46748FA9434E}"/>
              </a:ext>
            </a:extLst>
          </p:cNvPr>
          <p:cNvSpPr>
            <a:spLocks noGrp="1"/>
          </p:cNvSpPr>
          <p:nvPr>
            <p:ph type="title"/>
          </p:nvPr>
        </p:nvSpPr>
        <p:spPr>
          <a:xfrm>
            <a:off x="418225" y="814389"/>
            <a:ext cx="3201366" cy="5532223"/>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Community Policing and Violent Extremism: The Aarhus Model</a:t>
            </a:r>
          </a:p>
        </p:txBody>
      </p:sp>
      <p:sp>
        <p:nvSpPr>
          <p:cNvPr id="3" name="Content Placeholder 2">
            <a:extLst>
              <a:ext uri="{FF2B5EF4-FFF2-40B4-BE49-F238E27FC236}">
                <a16:creationId xmlns:a16="http://schemas.microsoft.com/office/drawing/2014/main" id="{DF4E79CB-5A21-165E-41AB-0630D19651EC}"/>
              </a:ext>
            </a:extLst>
          </p:cNvPr>
          <p:cNvSpPr>
            <a:spLocks noGrp="1"/>
          </p:cNvSpPr>
          <p:nvPr>
            <p:ph idx="1"/>
          </p:nvPr>
        </p:nvSpPr>
        <p:spPr>
          <a:xfrm>
            <a:off x="4581727" y="355600"/>
            <a:ext cx="7346751" cy="5839927"/>
          </a:xfrm>
        </p:spPr>
        <p:txBody>
          <a:bodyPr anchor="ctr">
            <a:normAutofit fontScale="92500" lnSpcReduction="10000"/>
          </a:bodyPr>
          <a:lstStyle/>
          <a:p>
            <a:r>
              <a:rPr lang="en-US" sz="2400" dirty="0">
                <a:latin typeface="Arial" panose="020B0604020202020204" pitchFamily="34" charset="0"/>
                <a:cs typeface="Arial" panose="020B0604020202020204" pitchFamily="34" charset="0"/>
              </a:rPr>
              <a:t>Three main characteristics:</a:t>
            </a:r>
          </a:p>
          <a:p>
            <a:pPr lvl="1"/>
            <a:r>
              <a:rPr lang="en-US" dirty="0">
                <a:latin typeface="Arial" panose="020B0604020202020204" pitchFamily="34" charset="0"/>
                <a:cs typeface="Arial" panose="020B0604020202020204" pitchFamily="34" charset="0"/>
              </a:rPr>
              <a:t>C</a:t>
            </a:r>
            <a:r>
              <a:rPr lang="en-US" dirty="0">
                <a:effectLst/>
                <a:latin typeface="Arial" panose="020B0604020202020204" pitchFamily="34" charset="0"/>
                <a:cs typeface="Arial" panose="020B0604020202020204" pitchFamily="34" charset="0"/>
              </a:rPr>
              <a:t>lose and flexible cooperation among several already existing institutions and authorities working with exposed and vulnerable young people </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I</a:t>
            </a:r>
            <a:r>
              <a:rPr lang="en-US" dirty="0">
                <a:effectLst/>
                <a:latin typeface="Arial" panose="020B0604020202020204" pitchFamily="34" charset="0"/>
                <a:cs typeface="Arial" panose="020B0604020202020204" pitchFamily="34" charset="0"/>
              </a:rPr>
              <a:t>nclusion </a:t>
            </a:r>
            <a:endParaRPr lang="en-US" dirty="0">
              <a:latin typeface="Arial" panose="020B0604020202020204" pitchFamily="34" charset="0"/>
              <a:cs typeface="Arial" panose="020B0604020202020204" pitchFamily="34" charset="0"/>
            </a:endParaRPr>
          </a:p>
          <a:p>
            <a:pPr lvl="1"/>
            <a:r>
              <a:rPr lang="en-US" dirty="0">
                <a:effectLst/>
                <a:latin typeface="Arial" panose="020B0604020202020204" pitchFamily="34" charset="0"/>
                <a:cs typeface="Arial" panose="020B0604020202020204" pitchFamily="34" charset="0"/>
              </a:rPr>
              <a:t>Scientific foundation </a:t>
            </a:r>
          </a:p>
          <a:p>
            <a:r>
              <a:rPr lang="en-US" sz="2400" dirty="0">
                <a:latin typeface="Arial" panose="020B0604020202020204" pitchFamily="34" charset="0"/>
                <a:cs typeface="Arial" panose="020B0604020202020204" pitchFamily="34" charset="0"/>
              </a:rPr>
              <a:t>Specific elements:</a:t>
            </a:r>
          </a:p>
          <a:p>
            <a:pPr lvl="1"/>
            <a:r>
              <a:rPr lang="en-US" dirty="0" err="1">
                <a:latin typeface="Arial" panose="020B0604020202020204" pitchFamily="34" charset="0"/>
                <a:cs typeface="Arial" panose="020B0604020202020204" pitchFamily="34" charset="0"/>
              </a:rPr>
              <a:t>InfoHouse</a:t>
            </a:r>
            <a:r>
              <a:rPr lang="en-US" dirty="0">
                <a:latin typeface="Arial" panose="020B0604020202020204" pitchFamily="34" charset="0"/>
                <a:cs typeface="Arial" panose="020B0604020202020204" pitchFamily="34" charset="0"/>
              </a:rPr>
              <a:t> – where to send information about possible radicalization to police</a:t>
            </a:r>
          </a:p>
          <a:p>
            <a:pPr lvl="1"/>
            <a:r>
              <a:rPr lang="en-US" dirty="0">
                <a:latin typeface="Arial" panose="020B0604020202020204" pitchFamily="34" charset="0"/>
                <a:cs typeface="Arial" panose="020B0604020202020204" pitchFamily="34" charset="0"/>
              </a:rPr>
              <a:t>Mentoring – mentors recruited with an eye toward needs of vulnerable people</a:t>
            </a:r>
          </a:p>
          <a:p>
            <a:pPr lvl="1"/>
            <a:r>
              <a:rPr lang="en-US" dirty="0">
                <a:latin typeface="Arial" panose="020B0604020202020204" pitchFamily="34" charset="0"/>
                <a:cs typeface="Arial" panose="020B0604020202020204" pitchFamily="34" charset="0"/>
              </a:rPr>
              <a:t>Workshops – held for K-12 students and teachers</a:t>
            </a:r>
          </a:p>
          <a:p>
            <a:pPr lvl="1"/>
            <a:r>
              <a:rPr lang="en-US" dirty="0">
                <a:latin typeface="Arial" panose="020B0604020202020204" pitchFamily="34" charset="0"/>
                <a:cs typeface="Arial" panose="020B0604020202020204" pitchFamily="34" charset="0"/>
              </a:rPr>
              <a:t>Parents Network</a:t>
            </a:r>
          </a:p>
          <a:p>
            <a:pPr lvl="1"/>
            <a:r>
              <a:rPr lang="en-US" dirty="0">
                <a:latin typeface="Arial" panose="020B0604020202020204" pitchFamily="34" charset="0"/>
                <a:cs typeface="Arial" panose="020B0604020202020204" pitchFamily="34" charset="0"/>
              </a:rPr>
              <a:t>Dialogues – especially with marginalized communities</a:t>
            </a:r>
          </a:p>
          <a:p>
            <a:pPr lvl="1"/>
            <a:r>
              <a:rPr lang="en-US" dirty="0">
                <a:latin typeface="Arial" panose="020B0604020202020204" pitchFamily="34" charset="0"/>
                <a:cs typeface="Arial" panose="020B0604020202020204" pitchFamily="34" charset="0"/>
              </a:rPr>
              <a:t>Exit program – includes mentoring</a:t>
            </a:r>
          </a:p>
          <a:p>
            <a:pPr lvl="1"/>
            <a:r>
              <a:rPr lang="en-US" dirty="0">
                <a:latin typeface="Arial" panose="020B0604020202020204" pitchFamily="34" charset="0"/>
                <a:cs typeface="Arial" panose="020B0604020202020204" pitchFamily="34" charset="0"/>
              </a:rPr>
              <a:t>Education and supervision of staff</a:t>
            </a:r>
          </a:p>
          <a:p>
            <a:pPr lvl="1"/>
            <a:endParaRPr lang="en-US" sz="1300" dirty="0"/>
          </a:p>
        </p:txBody>
      </p:sp>
      <p:pic>
        <p:nvPicPr>
          <p:cNvPr id="6" name="Picture 5" descr="Logo&#10;&#10;Description automatically generated with medium confidence">
            <a:extLst>
              <a:ext uri="{FF2B5EF4-FFF2-40B4-BE49-F238E27FC236}">
                <a16:creationId xmlns:a16="http://schemas.microsoft.com/office/drawing/2014/main" id="{716F14FB-075A-DF22-CD89-B3094BED3A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2702" y="5946359"/>
            <a:ext cx="3615776" cy="753847"/>
          </a:xfrm>
          <a:prstGeom prst="rect">
            <a:avLst/>
          </a:prstGeom>
        </p:spPr>
      </p:pic>
      <p:pic>
        <p:nvPicPr>
          <p:cNvPr id="5" name="Picture 4" descr="A person in a police uniform talking to a person in a police uniform&#10;&#10;Description automatically generated with low confidence">
            <a:extLst>
              <a:ext uri="{FF2B5EF4-FFF2-40B4-BE49-F238E27FC236}">
                <a16:creationId xmlns:a16="http://schemas.microsoft.com/office/drawing/2014/main" id="{BBBEE05C-B732-2B77-93DE-FED54E8F342B}"/>
              </a:ext>
            </a:extLst>
          </p:cNvPr>
          <p:cNvPicPr>
            <a:picLocks noChangeAspect="1"/>
          </p:cNvPicPr>
          <p:nvPr/>
        </p:nvPicPr>
        <p:blipFill>
          <a:blip r:embed="rId3"/>
          <a:stretch>
            <a:fillRect/>
          </a:stretch>
        </p:blipFill>
        <p:spPr>
          <a:xfrm>
            <a:off x="183758" y="220730"/>
            <a:ext cx="3670299" cy="2619207"/>
          </a:xfrm>
          <a:prstGeom prst="rect">
            <a:avLst/>
          </a:prstGeom>
        </p:spPr>
      </p:pic>
    </p:spTree>
    <p:extLst>
      <p:ext uri="{BB962C8B-B14F-4D97-AF65-F5344CB8AC3E}">
        <p14:creationId xmlns:p14="http://schemas.microsoft.com/office/powerpoint/2010/main" val="2101171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542B82-EBD7-FB83-DF04-942EFED9C94B}"/>
              </a:ext>
            </a:extLst>
          </p:cNvPr>
          <p:cNvSpPr>
            <a:spLocks noGrp="1"/>
          </p:cNvSpPr>
          <p:nvPr>
            <p:ph type="title"/>
          </p:nvPr>
        </p:nvSpPr>
        <p:spPr>
          <a:xfrm>
            <a:off x="418225" y="1250994"/>
            <a:ext cx="3201366" cy="3387497"/>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Community Policing and Violent Extremism: The Aarhus Model</a:t>
            </a:r>
          </a:p>
        </p:txBody>
      </p:sp>
      <p:graphicFrame>
        <p:nvGraphicFramePr>
          <p:cNvPr id="5" name="Content Placeholder 2">
            <a:extLst>
              <a:ext uri="{FF2B5EF4-FFF2-40B4-BE49-F238E27FC236}">
                <a16:creationId xmlns:a16="http://schemas.microsoft.com/office/drawing/2014/main" id="{EE625A05-79DC-3005-2162-C7B3020CA767}"/>
              </a:ext>
            </a:extLst>
          </p:cNvPr>
          <p:cNvGraphicFramePr>
            <a:graphicFrameLocks noGrp="1"/>
          </p:cNvGraphicFramePr>
          <p:nvPr>
            <p:ph idx="1"/>
            <p:extLst>
              <p:ext uri="{D42A27DB-BD31-4B8C-83A1-F6EECF244321}">
                <p14:modId xmlns:p14="http://schemas.microsoft.com/office/powerpoint/2010/main" val="2034479448"/>
              </p:ext>
            </p:extLst>
          </p:nvPr>
        </p:nvGraphicFramePr>
        <p:xfrm>
          <a:off x="4191000" y="114252"/>
          <a:ext cx="7810049" cy="6489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Logo&#10;&#10;Description automatically generated with medium confidence">
            <a:extLst>
              <a:ext uri="{FF2B5EF4-FFF2-40B4-BE49-F238E27FC236}">
                <a16:creationId xmlns:a16="http://schemas.microsoft.com/office/drawing/2014/main" id="{D2C372E9-FF5A-5B29-63F7-A5EEAEDCCE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5" y="5751612"/>
            <a:ext cx="3615776" cy="753847"/>
          </a:xfrm>
          <a:prstGeom prst="rect">
            <a:avLst/>
          </a:prstGeom>
        </p:spPr>
      </p:pic>
    </p:spTree>
    <p:extLst>
      <p:ext uri="{BB962C8B-B14F-4D97-AF65-F5344CB8AC3E}">
        <p14:creationId xmlns:p14="http://schemas.microsoft.com/office/powerpoint/2010/main" val="868422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7891482-C38A-4F0C-8183-0121632F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87D08B-E1C0-35FC-5D3F-7DD0D5F13E69}"/>
              </a:ext>
            </a:extLst>
          </p:cNvPr>
          <p:cNvSpPr>
            <a:spLocks noGrp="1"/>
          </p:cNvSpPr>
          <p:nvPr>
            <p:ph type="title"/>
          </p:nvPr>
        </p:nvSpPr>
        <p:spPr>
          <a:xfrm>
            <a:off x="5430129" y="486184"/>
            <a:ext cx="6118403" cy="1325563"/>
          </a:xfrm>
        </p:spPr>
        <p:txBody>
          <a:bodyPr>
            <a:normAutofit/>
          </a:bodyPr>
          <a:lstStyle/>
          <a:p>
            <a:r>
              <a:rPr lang="en-US" sz="2800" b="1">
                <a:latin typeface="Arial" panose="020B0604020202020204" pitchFamily="34" charset="0"/>
                <a:cs typeface="Arial" panose="020B0604020202020204" pitchFamily="34" charset="0"/>
              </a:rPr>
              <a:t>Creating a Whole of Society Public Health Systems Response -Policing Plans for Action</a:t>
            </a:r>
          </a:p>
        </p:txBody>
      </p:sp>
      <p:pic>
        <p:nvPicPr>
          <p:cNvPr id="4" name="Picture 3" descr="Logo&#10;&#10;Description automatically generated with medium confidence">
            <a:extLst>
              <a:ext uri="{FF2B5EF4-FFF2-40B4-BE49-F238E27FC236}">
                <a16:creationId xmlns:a16="http://schemas.microsoft.com/office/drawing/2014/main" id="{2314148D-C460-99B9-4BCC-30A70EEFFB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325" y="4715880"/>
            <a:ext cx="4100921" cy="854994"/>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pic>
        <p:nvPicPr>
          <p:cNvPr id="8" name="Picture 7" descr="A group of people sitting around a table&#10;&#10;Description automatically generated">
            <a:extLst>
              <a:ext uri="{FF2B5EF4-FFF2-40B4-BE49-F238E27FC236}">
                <a16:creationId xmlns:a16="http://schemas.microsoft.com/office/drawing/2014/main" id="{7B4D318A-02D4-AE88-B8B5-14020E7225F2}"/>
              </a:ext>
            </a:extLst>
          </p:cNvPr>
          <p:cNvPicPr>
            <a:picLocks noChangeAspect="1"/>
          </p:cNvPicPr>
          <p:nvPr/>
        </p:nvPicPr>
        <p:blipFill>
          <a:blip r:embed="rId3"/>
          <a:stretch>
            <a:fillRect/>
          </a:stretch>
        </p:blipFill>
        <p:spPr>
          <a:xfrm>
            <a:off x="502024" y="723510"/>
            <a:ext cx="4523072" cy="3019815"/>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3" name="Content Placeholder 2">
            <a:extLst>
              <a:ext uri="{FF2B5EF4-FFF2-40B4-BE49-F238E27FC236}">
                <a16:creationId xmlns:a16="http://schemas.microsoft.com/office/drawing/2014/main" id="{E58886B1-B0B8-9BEF-2613-88A8D4C07A00}"/>
              </a:ext>
            </a:extLst>
          </p:cNvPr>
          <p:cNvSpPr>
            <a:spLocks noGrp="1"/>
          </p:cNvSpPr>
          <p:nvPr>
            <p:ph idx="1"/>
          </p:nvPr>
        </p:nvSpPr>
        <p:spPr>
          <a:xfrm>
            <a:off x="5430129" y="1946684"/>
            <a:ext cx="6118403" cy="4351338"/>
          </a:xfrm>
        </p:spPr>
        <p:txBody>
          <a:bodyPr>
            <a:normAutofit/>
          </a:bodyPr>
          <a:lstStyle/>
          <a:p>
            <a:r>
              <a:rPr lang="en-US">
                <a:latin typeface="Arial" panose="020B0604020202020204" pitchFamily="34" charset="0"/>
                <a:cs typeface="Arial" panose="020B0604020202020204" pitchFamily="34" charset="0"/>
              </a:rPr>
              <a:t>Identify community resources and experts</a:t>
            </a:r>
          </a:p>
          <a:p>
            <a:r>
              <a:rPr lang="en-US">
                <a:latin typeface="Arial" panose="020B0604020202020204" pitchFamily="34" charset="0"/>
                <a:cs typeface="Arial" panose="020B0604020202020204" pitchFamily="34" charset="0"/>
              </a:rPr>
              <a:t>Establish a community task force to convene on specific cases</a:t>
            </a:r>
          </a:p>
          <a:p>
            <a:r>
              <a:rPr lang="en-US">
                <a:latin typeface="Arial" panose="020B0604020202020204" pitchFamily="34" charset="0"/>
                <a:cs typeface="Arial" panose="020B0604020202020204" pitchFamily="34" charset="0"/>
              </a:rPr>
              <a:t>Every officer knows the experts and task force members</a:t>
            </a:r>
          </a:p>
          <a:p>
            <a:r>
              <a:rPr lang="en-US">
                <a:latin typeface="Arial" panose="020B0604020202020204" pitchFamily="34" charset="0"/>
                <a:cs typeface="Arial" panose="020B0604020202020204" pitchFamily="34" charset="0"/>
              </a:rPr>
              <a:t>Develop a community outreach &amp; education plan</a:t>
            </a:r>
          </a:p>
          <a:p>
            <a:r>
              <a:rPr lang="en-US">
                <a:latin typeface="Arial" panose="020B0604020202020204" pitchFamily="34" charset="0"/>
                <a:cs typeface="Arial" panose="020B0604020202020204" pitchFamily="34" charset="0"/>
              </a:rPr>
              <a:t>Build trust in the community.</a:t>
            </a:r>
          </a:p>
        </p:txBody>
      </p:sp>
      <p:sp>
        <p:nvSpPr>
          <p:cNvPr id="45" name="Arc 44">
            <a:extLst>
              <a:ext uri="{FF2B5EF4-FFF2-40B4-BE49-F238E27FC236}">
                <a16:creationId xmlns:a16="http://schemas.microsoft.com/office/drawing/2014/main" id="{DA4B6E73-2318-4814-8EB1-306D53723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064111">
            <a:off x="-991925" y="5644752"/>
            <a:ext cx="2987899" cy="2987899"/>
          </a:xfrm>
          <a:prstGeom prst="arc">
            <a:avLst>
              <a:gd name="adj1" fmla="val 16200000"/>
              <a:gd name="adj2" fmla="val 21581479"/>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826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0BD0C6-9A53-6AC9-ED3A-1D80D2462BE2}"/>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b="1" kern="1200" dirty="0">
                <a:solidFill>
                  <a:schemeClr val="tx1"/>
                </a:solidFill>
                <a:latin typeface="Arial" panose="020B0604020202020204" pitchFamily="34" charset="0"/>
                <a:cs typeface="Arial" panose="020B0604020202020204" pitchFamily="34" charset="0"/>
              </a:rPr>
              <a:t>Post-Quiz</a:t>
            </a:r>
          </a:p>
        </p:txBody>
      </p:sp>
      <p:grpSp>
        <p:nvGrpSpPr>
          <p:cNvPr id="49" name="Group 4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50" name="Rectangle 4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with medium confidence">
            <a:extLst>
              <a:ext uri="{FF2B5EF4-FFF2-40B4-BE49-F238E27FC236}">
                <a16:creationId xmlns:a16="http://schemas.microsoft.com/office/drawing/2014/main" id="{A59D3850-9488-4AD1-67B7-547D9D32E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492" y="2822527"/>
            <a:ext cx="5536001" cy="1154192"/>
          </a:xfrm>
          <a:prstGeom prst="rect">
            <a:avLst/>
          </a:prstGeom>
        </p:spPr>
      </p:pic>
    </p:spTree>
    <p:extLst>
      <p:ext uri="{BB962C8B-B14F-4D97-AF65-F5344CB8AC3E}">
        <p14:creationId xmlns:p14="http://schemas.microsoft.com/office/powerpoint/2010/main" val="1149028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Rectangle 3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C5D00C-3190-0346-6F32-405DE553C376}"/>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Thank You!</a:t>
            </a:r>
          </a:p>
        </p:txBody>
      </p:sp>
      <p:sp>
        <p:nvSpPr>
          <p:cNvPr id="3" name="Content Placeholder 2">
            <a:extLst>
              <a:ext uri="{FF2B5EF4-FFF2-40B4-BE49-F238E27FC236}">
                <a16:creationId xmlns:a16="http://schemas.microsoft.com/office/drawing/2014/main" id="{611B1E76-6B8C-E7AB-230B-32DF493B7FAC}"/>
              </a:ext>
            </a:extLst>
          </p:cNvPr>
          <p:cNvSpPr>
            <a:spLocks noGrp="1"/>
          </p:cNvSpPr>
          <p:nvPr>
            <p:ph idx="1"/>
          </p:nvPr>
        </p:nvSpPr>
        <p:spPr>
          <a:xfrm>
            <a:off x="4581727" y="649480"/>
            <a:ext cx="7375779" cy="5546047"/>
          </a:xfrm>
        </p:spPr>
        <p:txBody>
          <a:bodyPr anchor="ctr">
            <a:normAutofit/>
          </a:bodyPr>
          <a:lstStyle/>
          <a:p>
            <a:r>
              <a:rPr lang="en-US" sz="2000" b="1" dirty="0">
                <a:latin typeface="Arial" panose="020B0604020202020204" pitchFamily="34" charset="0"/>
                <a:cs typeface="Arial" panose="020B0604020202020204" pitchFamily="34" charset="0"/>
              </a:rPr>
              <a:t>Contact</a:t>
            </a:r>
            <a:r>
              <a:rPr lang="en-US" sz="20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Anne Speckhard: </a:t>
            </a:r>
            <a:r>
              <a:rPr lang="en-US" sz="2000" dirty="0">
                <a:latin typeface="Arial" panose="020B0604020202020204" pitchFamily="34" charset="0"/>
                <a:cs typeface="Arial" panose="020B0604020202020204" pitchFamily="34" charset="0"/>
                <a:hlinkClick r:id="rId2"/>
              </a:rPr>
              <a:t>Anne.Speckhard@ICSVE.org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website </a:t>
            </a:r>
            <a:r>
              <a:rPr lang="en-US" sz="2000" dirty="0" err="1">
                <a:latin typeface="Arial" panose="020B0604020202020204" pitchFamily="34" charset="0"/>
                <a:cs typeface="Arial" panose="020B0604020202020204" pitchFamily="34" charset="0"/>
              </a:rPr>
              <a:t>www.ICSVE.org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Research Reports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/publications/research-reports/ </a:t>
            </a:r>
          </a:p>
          <a:p>
            <a:pPr lvl="1"/>
            <a:r>
              <a:rPr lang="en-US" sz="2000" b="1" dirty="0">
                <a:latin typeface="Arial" panose="020B0604020202020204" pitchFamily="34" charset="0"/>
                <a:cs typeface="Arial" panose="020B0604020202020204" pitchFamily="34" charset="0"/>
              </a:rPr>
              <a:t>ICSVE Training Events - </a:t>
            </a:r>
            <a:r>
              <a:rPr lang="en-US" sz="2000" dirty="0">
                <a:latin typeface="Arial" panose="020B0604020202020204" pitchFamily="34" charset="0"/>
                <a:cs typeface="Arial" panose="020B0604020202020204" pitchFamily="34" charset="0"/>
                <a:hlinkClick r:id="rId3"/>
              </a:rPr>
              <a:t>https://www.icsve.org/news/icsve-events/</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Training Resources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a:t>
            </a:r>
            <a:r>
              <a:rPr lang="en-US" sz="2000" dirty="0" err="1">
                <a:latin typeface="Arial" panose="020B0604020202020204" pitchFamily="34" charset="0"/>
                <a:cs typeface="Arial" panose="020B0604020202020204" pitchFamily="34" charset="0"/>
              </a:rPr>
              <a:t>cve</a:t>
            </a:r>
            <a:r>
              <a:rPr lang="en-US" sz="2000" dirty="0">
                <a:latin typeface="Arial" panose="020B0604020202020204" pitchFamily="34" charset="0"/>
                <a:cs typeface="Arial" panose="020B0604020202020204" pitchFamily="34" charset="0"/>
              </a:rPr>
              <a:t>-training-resources/</a:t>
            </a:r>
          </a:p>
          <a:p>
            <a:pPr lvl="1"/>
            <a:r>
              <a:rPr lang="en-US" sz="2000" b="1" dirty="0">
                <a:latin typeface="Arial" panose="020B0604020202020204" pitchFamily="34" charset="0"/>
                <a:cs typeface="Arial" panose="020B0604020202020204" pitchFamily="34" charset="0"/>
              </a:rPr>
              <a:t>ICSVE YouTube Play lists - </a:t>
            </a:r>
            <a:r>
              <a:rPr lang="en-US" sz="2000" dirty="0">
                <a:latin typeface="Arial" panose="020B0604020202020204" pitchFamily="34" charset="0"/>
                <a:cs typeface="Arial" panose="020B0604020202020204" pitchFamily="34" charset="0"/>
              </a:rPr>
              <a:t>https://</a:t>
            </a:r>
            <a:r>
              <a:rPr lang="en-US" sz="2000" dirty="0" err="1">
                <a:latin typeface="Arial" panose="020B0604020202020204" pitchFamily="34" charset="0"/>
                <a:cs typeface="Arial" panose="020B0604020202020204" pitchFamily="34" charset="0"/>
              </a:rPr>
              <a:t>www.youtube.com</a:t>
            </a:r>
            <a:r>
              <a:rPr lang="en-US" sz="2000" dirty="0">
                <a:latin typeface="Arial" panose="020B0604020202020204" pitchFamily="34" charset="0"/>
                <a:cs typeface="Arial" panose="020B0604020202020204" pitchFamily="34" charset="0"/>
              </a:rPr>
              <a:t>/@ICSVE/playlists</a:t>
            </a:r>
          </a:p>
        </p:txBody>
      </p:sp>
      <p:pic>
        <p:nvPicPr>
          <p:cNvPr id="24" name="Picture 23" descr="Logo&#10;&#10;Description automatically generated with medium confidence">
            <a:extLst>
              <a:ext uri="{FF2B5EF4-FFF2-40B4-BE49-F238E27FC236}">
                <a16:creationId xmlns:a16="http://schemas.microsoft.com/office/drawing/2014/main" id="{160B3E70-247F-274E-A3A9-1CBC84554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5054" y="5483434"/>
            <a:ext cx="5340569" cy="1113446"/>
          </a:xfrm>
          <a:prstGeom prst="rect">
            <a:avLst/>
          </a:prstGeom>
        </p:spPr>
      </p:pic>
      <p:sp>
        <p:nvSpPr>
          <p:cNvPr id="4" name="TextBox 3">
            <a:extLst>
              <a:ext uri="{FF2B5EF4-FFF2-40B4-BE49-F238E27FC236}">
                <a16:creationId xmlns:a16="http://schemas.microsoft.com/office/drawing/2014/main" id="{86CB57C3-09B7-BDD9-7A01-D9B7520D0389}"/>
              </a:ext>
            </a:extLst>
          </p:cNvPr>
          <p:cNvSpPr txBox="1"/>
          <p:nvPr/>
        </p:nvSpPr>
        <p:spPr>
          <a:xfrm>
            <a:off x="4584488" y="368300"/>
            <a:ext cx="5981700" cy="923330"/>
          </a:xfrm>
          <a:prstGeom prst="rect">
            <a:avLst/>
          </a:prstGeom>
          <a:noFill/>
        </p:spPr>
        <p:txBody>
          <a:bodyPr wrap="square" rtlCol="0">
            <a:spAutoFit/>
          </a:bodyPr>
          <a:lstStyle/>
          <a:p>
            <a:r>
              <a:rPr lang="en-US" b="0" i="1" u="none" strike="noStrike" dirty="0">
                <a:solidFill>
                  <a:srgbClr val="000000"/>
                </a:solidFill>
                <a:effectLst/>
                <a:latin typeface="Calibri" panose="020F0502020204030204" pitchFamily="34" charset="0"/>
              </a:rPr>
              <a:t>This project is funded by the U.S. Department of Homeland Security’s Center for Prevention Programs and Partnerships, opportunity number DHS-22-TTP-132-00-01”</a:t>
            </a:r>
            <a:endParaRPr lang="en-US" dirty="0"/>
          </a:p>
        </p:txBody>
      </p:sp>
    </p:spTree>
    <p:extLst>
      <p:ext uri="{BB962C8B-B14F-4D97-AF65-F5344CB8AC3E}">
        <p14:creationId xmlns:p14="http://schemas.microsoft.com/office/powerpoint/2010/main" val="1244382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5741</TotalTime>
  <Words>1409</Words>
  <Application>Microsoft Macintosh PowerPoint</Application>
  <PresentationFormat>Widescreen</PresentationFormat>
  <Paragraphs>137</Paragraphs>
  <Slides>25</Slides>
  <Notes>7</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CIDFont+F4</vt:lpstr>
      <vt:lpstr>Courier New</vt:lpstr>
      <vt:lpstr>Office Theme</vt:lpstr>
      <vt:lpstr>Creating a Whole-of-Society, Public Health Systems-Based Response</vt:lpstr>
      <vt:lpstr>Police Responses to Terrorism and Violent Extremism ICSVE Training Outline</vt:lpstr>
      <vt:lpstr>The Systemic Nature of Problems and Solutions</vt:lpstr>
      <vt:lpstr>Pre-Quiz</vt:lpstr>
      <vt:lpstr>PowerPoint Presentation</vt:lpstr>
      <vt:lpstr>Public Health Approaches to Preventing Targeted Violence</vt:lpstr>
      <vt:lpstr>Building a Community-Based Early Warning and Intervention System</vt:lpstr>
      <vt:lpstr>Establishing Effective, Whole-of-Society, Threat Assessment &amp; Management Teams</vt:lpstr>
      <vt:lpstr>Building Trust with Police</vt:lpstr>
      <vt:lpstr>Urban Institute Survey finds residents in high-crime, high-poverty areas have a negative view of the police but have high respect for the law and are willing to work with law enforcement to make communities safer.</vt:lpstr>
      <vt:lpstr>Empowering Communities</vt:lpstr>
      <vt:lpstr>PowerPoint Presentation</vt:lpstr>
      <vt:lpstr>PowerPoint Presentation</vt:lpstr>
      <vt:lpstr>Community Networks</vt:lpstr>
      <vt:lpstr>Mixed Martial Arts Clubs &amp; Other Possible Extremist Breeding GroundsPolicing</vt:lpstr>
      <vt:lpstr>Resources for Establishing Effective, Whole-of-Society, Threat Assessment &amp; Management Teams</vt:lpstr>
      <vt:lpstr>PowerPoint Presentation</vt:lpstr>
      <vt:lpstr>McCain Institute Prevention Practioners Network</vt:lpstr>
      <vt:lpstr>PowerPoint Presentation</vt:lpstr>
      <vt:lpstr>Parents for Peace Intervention Hotline</vt:lpstr>
      <vt:lpstr>Community Policing and Violent Extremism: The Aarhus Model</vt:lpstr>
      <vt:lpstr>Community Policing and Violent Extremism: The Aarhus Model</vt:lpstr>
      <vt:lpstr>Creating a Whole of Society Public Health Systems Response -Policing Plans for Action</vt:lpstr>
      <vt:lpstr>Post-Quiz</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Ideologies &amp; Groups – Part 1</dc:title>
  <dc:creator>Molly Deborah Ellenberg</dc:creator>
  <cp:lastModifiedBy>Anne Speckhard</cp:lastModifiedBy>
  <cp:revision>117</cp:revision>
  <dcterms:created xsi:type="dcterms:W3CDTF">2022-11-09T13:33:02Z</dcterms:created>
  <dcterms:modified xsi:type="dcterms:W3CDTF">2024-03-07T17:37:29Z</dcterms:modified>
</cp:coreProperties>
</file>