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43" r:id="rId3"/>
    <p:sldId id="352" r:id="rId4"/>
    <p:sldId id="345" r:id="rId5"/>
    <p:sldId id="347" r:id="rId6"/>
    <p:sldId id="285" r:id="rId7"/>
    <p:sldId id="286" r:id="rId8"/>
    <p:sldId id="350" r:id="rId9"/>
    <p:sldId id="287" r:id="rId10"/>
    <p:sldId id="348" r:id="rId11"/>
    <p:sldId id="351" r:id="rId12"/>
    <p:sldId id="288" r:id="rId13"/>
    <p:sldId id="290" r:id="rId14"/>
    <p:sldId id="291" r:id="rId15"/>
    <p:sldId id="292" r:id="rId16"/>
    <p:sldId id="346" r:id="rId17"/>
    <p:sldId id="289" r:id="rId18"/>
    <p:sldId id="293" r:id="rId19"/>
    <p:sldId id="283" r:id="rId20"/>
    <p:sldId id="344" r:id="rId21"/>
    <p:sldId id="35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63"/>
    <p:restoredTop sz="94704"/>
  </p:normalViewPr>
  <p:slideViewPr>
    <p:cSldViewPr snapToGrid="0">
      <p:cViewPr varScale="1">
        <p:scale>
          <a:sx n="105" d="100"/>
          <a:sy n="105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2E840-70F9-4C1B-8300-05D9274EE44E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F1EBF3-B63C-45CC-87ED-A36A72869723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Know the groups operating in your area and on the internet, as well as their ideologies and associated symbols</a:t>
          </a:r>
        </a:p>
      </dgm:t>
    </dgm:pt>
    <dgm:pt modelId="{FE3472E7-E50B-4B41-AB5C-9FF42DFC7169}" type="parTrans" cxnId="{41E7D2BD-C160-4413-AB96-8EAACD62FB34}">
      <dgm:prSet/>
      <dgm:spPr/>
      <dgm:t>
        <a:bodyPr/>
        <a:lstStyle/>
        <a:p>
          <a:endParaRPr lang="en-US"/>
        </a:p>
      </dgm:t>
    </dgm:pt>
    <dgm:pt modelId="{AAD7E75E-C230-4528-99FC-575DC5BC897E}" type="sibTrans" cxnId="{41E7D2BD-C160-4413-AB96-8EAACD62FB34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1982DDB-BA6D-4BCA-8135-9DAFF6C16060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Keep these in mind when interviewing potential hires!</a:t>
          </a:r>
        </a:p>
      </dgm:t>
    </dgm:pt>
    <dgm:pt modelId="{6CF74856-08F8-452D-9CE4-9C7BE869BFBA}" type="parTrans" cxnId="{89A7F443-39FD-4250-94A8-9CFA77A8E4D2}">
      <dgm:prSet/>
      <dgm:spPr/>
      <dgm:t>
        <a:bodyPr/>
        <a:lstStyle/>
        <a:p>
          <a:endParaRPr lang="en-US"/>
        </a:p>
      </dgm:t>
    </dgm:pt>
    <dgm:pt modelId="{C64CD84B-4FB5-4E60-8C94-F277540F421A}" type="sibTrans" cxnId="{89A7F443-39FD-4250-94A8-9CFA77A8E4D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C34822C-DE2E-4FB9-9DF8-D8260DAE6EFC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As laws allow, check social media accounts of potential new hires and cadets and home visits/neighborhood background checks, notice tattoos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958E14-D4E4-48BD-9781-EDE32B7BEDBA}" type="parTrans" cxnId="{1CDDFDE2-D0AB-4953-ACAC-8B95C2D0191A}">
      <dgm:prSet/>
      <dgm:spPr/>
      <dgm:t>
        <a:bodyPr/>
        <a:lstStyle/>
        <a:p>
          <a:endParaRPr lang="en-US"/>
        </a:p>
      </dgm:t>
    </dgm:pt>
    <dgm:pt modelId="{80D58796-E72F-4EFC-8257-85F20D266434}" type="sibTrans" cxnId="{1CDDFDE2-D0AB-4953-ACAC-8B95C2D0191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EF249C3B-3E40-4090-9087-22541A37857B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Make clear in recruiting materials that membership in such groups is not tolerated</a:t>
          </a:r>
        </a:p>
      </dgm:t>
    </dgm:pt>
    <dgm:pt modelId="{B43797BF-9381-4332-83F9-01CD88FB64FB}" type="parTrans" cxnId="{B60540C5-5769-4620-AA2B-F401E773CE8A}">
      <dgm:prSet/>
      <dgm:spPr/>
      <dgm:t>
        <a:bodyPr/>
        <a:lstStyle/>
        <a:p>
          <a:endParaRPr lang="en-US"/>
        </a:p>
      </dgm:t>
    </dgm:pt>
    <dgm:pt modelId="{B7042DB4-812E-4801-A89F-AD5C6B1B1A31}" type="sibTrans" cxnId="{B60540C5-5769-4620-AA2B-F401E773CE8A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828133A3-54A9-7041-8BF1-AA2BF1EA4429}" type="pres">
      <dgm:prSet presAssocID="{6AC2E840-70F9-4C1B-8300-05D9274EE44E}" presName="Name0" presStyleCnt="0">
        <dgm:presLayoutVars>
          <dgm:animLvl val="lvl"/>
          <dgm:resizeHandles val="exact"/>
        </dgm:presLayoutVars>
      </dgm:prSet>
      <dgm:spPr/>
    </dgm:pt>
    <dgm:pt modelId="{513E2295-5B6B-C445-A32E-4ED3AB78DF1D}" type="pres">
      <dgm:prSet presAssocID="{84F1EBF3-B63C-45CC-87ED-A36A72869723}" presName="compositeNode" presStyleCnt="0">
        <dgm:presLayoutVars>
          <dgm:bulletEnabled val="1"/>
        </dgm:presLayoutVars>
      </dgm:prSet>
      <dgm:spPr/>
    </dgm:pt>
    <dgm:pt modelId="{13616589-A71A-9448-8DD9-09FFE637F09C}" type="pres">
      <dgm:prSet presAssocID="{84F1EBF3-B63C-45CC-87ED-A36A72869723}" presName="bgRect" presStyleLbl="bgAccFollowNode1" presStyleIdx="0" presStyleCnt="4"/>
      <dgm:spPr/>
    </dgm:pt>
    <dgm:pt modelId="{054E4DC0-9D5A-6344-846D-9FE0E00188F9}" type="pres">
      <dgm:prSet presAssocID="{AAD7E75E-C230-4528-99FC-575DC5BC897E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5378C3D5-575E-E74E-B43D-AB8907E53965}" type="pres">
      <dgm:prSet presAssocID="{84F1EBF3-B63C-45CC-87ED-A36A72869723}" presName="bottomLine" presStyleLbl="alignNode1" presStyleIdx="1" presStyleCnt="8">
        <dgm:presLayoutVars/>
      </dgm:prSet>
      <dgm:spPr/>
    </dgm:pt>
    <dgm:pt modelId="{21032041-C2E8-E845-871E-4069E3DA874C}" type="pres">
      <dgm:prSet presAssocID="{84F1EBF3-B63C-45CC-87ED-A36A72869723}" presName="nodeText" presStyleLbl="bgAccFollowNode1" presStyleIdx="0" presStyleCnt="4">
        <dgm:presLayoutVars>
          <dgm:bulletEnabled val="1"/>
        </dgm:presLayoutVars>
      </dgm:prSet>
      <dgm:spPr/>
    </dgm:pt>
    <dgm:pt modelId="{E1117DA1-272B-DB47-9170-E3D683355231}" type="pres">
      <dgm:prSet presAssocID="{AAD7E75E-C230-4528-99FC-575DC5BC897E}" presName="sibTrans" presStyleCnt="0"/>
      <dgm:spPr/>
    </dgm:pt>
    <dgm:pt modelId="{FC9A7A24-3A64-C044-8D00-722DC353C070}" type="pres">
      <dgm:prSet presAssocID="{71982DDB-BA6D-4BCA-8135-9DAFF6C16060}" presName="compositeNode" presStyleCnt="0">
        <dgm:presLayoutVars>
          <dgm:bulletEnabled val="1"/>
        </dgm:presLayoutVars>
      </dgm:prSet>
      <dgm:spPr/>
    </dgm:pt>
    <dgm:pt modelId="{65A5F821-4CAD-DB49-B869-F3B2EA00E373}" type="pres">
      <dgm:prSet presAssocID="{71982DDB-BA6D-4BCA-8135-9DAFF6C16060}" presName="bgRect" presStyleLbl="bgAccFollowNode1" presStyleIdx="1" presStyleCnt="4"/>
      <dgm:spPr/>
    </dgm:pt>
    <dgm:pt modelId="{74FF56A7-F73C-CC41-957D-26C4B43D55AC}" type="pres">
      <dgm:prSet presAssocID="{C64CD84B-4FB5-4E60-8C94-F277540F421A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CD761773-A680-2D42-8A3A-4431E268E2D1}" type="pres">
      <dgm:prSet presAssocID="{71982DDB-BA6D-4BCA-8135-9DAFF6C16060}" presName="bottomLine" presStyleLbl="alignNode1" presStyleIdx="3" presStyleCnt="8">
        <dgm:presLayoutVars/>
      </dgm:prSet>
      <dgm:spPr/>
    </dgm:pt>
    <dgm:pt modelId="{E54A3F6A-E127-7742-963E-2E9FDDD619EE}" type="pres">
      <dgm:prSet presAssocID="{71982DDB-BA6D-4BCA-8135-9DAFF6C16060}" presName="nodeText" presStyleLbl="bgAccFollowNode1" presStyleIdx="1" presStyleCnt="4">
        <dgm:presLayoutVars>
          <dgm:bulletEnabled val="1"/>
        </dgm:presLayoutVars>
      </dgm:prSet>
      <dgm:spPr/>
    </dgm:pt>
    <dgm:pt modelId="{8A8CEC58-8D17-7C4E-8D8F-3FE8A838635E}" type="pres">
      <dgm:prSet presAssocID="{C64CD84B-4FB5-4E60-8C94-F277540F421A}" presName="sibTrans" presStyleCnt="0"/>
      <dgm:spPr/>
    </dgm:pt>
    <dgm:pt modelId="{A2A310AA-CDE2-AB40-A356-D76033202535}" type="pres">
      <dgm:prSet presAssocID="{4C34822C-DE2E-4FB9-9DF8-D8260DAE6EFC}" presName="compositeNode" presStyleCnt="0">
        <dgm:presLayoutVars>
          <dgm:bulletEnabled val="1"/>
        </dgm:presLayoutVars>
      </dgm:prSet>
      <dgm:spPr/>
    </dgm:pt>
    <dgm:pt modelId="{240376B4-2146-124B-B132-9494A154C6CC}" type="pres">
      <dgm:prSet presAssocID="{4C34822C-DE2E-4FB9-9DF8-D8260DAE6EFC}" presName="bgRect" presStyleLbl="bgAccFollowNode1" presStyleIdx="2" presStyleCnt="4"/>
      <dgm:spPr/>
    </dgm:pt>
    <dgm:pt modelId="{88C2DF16-D4A9-FE46-98D7-AEA503F97550}" type="pres">
      <dgm:prSet presAssocID="{80D58796-E72F-4EFC-8257-85F20D26643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3216EB7E-06EC-7F49-9CD2-044BA87179D5}" type="pres">
      <dgm:prSet presAssocID="{4C34822C-DE2E-4FB9-9DF8-D8260DAE6EFC}" presName="bottomLine" presStyleLbl="alignNode1" presStyleIdx="5" presStyleCnt="8">
        <dgm:presLayoutVars/>
      </dgm:prSet>
      <dgm:spPr/>
    </dgm:pt>
    <dgm:pt modelId="{545B505A-E191-634B-9030-0ACC8DADF85D}" type="pres">
      <dgm:prSet presAssocID="{4C34822C-DE2E-4FB9-9DF8-D8260DAE6EFC}" presName="nodeText" presStyleLbl="bgAccFollowNode1" presStyleIdx="2" presStyleCnt="4">
        <dgm:presLayoutVars>
          <dgm:bulletEnabled val="1"/>
        </dgm:presLayoutVars>
      </dgm:prSet>
      <dgm:spPr/>
    </dgm:pt>
    <dgm:pt modelId="{9E2FE413-1B32-704E-AD3B-3F93601A4E0B}" type="pres">
      <dgm:prSet presAssocID="{80D58796-E72F-4EFC-8257-85F20D266434}" presName="sibTrans" presStyleCnt="0"/>
      <dgm:spPr/>
    </dgm:pt>
    <dgm:pt modelId="{4C0D5F6C-F300-2543-8509-E9CF578F618F}" type="pres">
      <dgm:prSet presAssocID="{EF249C3B-3E40-4090-9087-22541A37857B}" presName="compositeNode" presStyleCnt="0">
        <dgm:presLayoutVars>
          <dgm:bulletEnabled val="1"/>
        </dgm:presLayoutVars>
      </dgm:prSet>
      <dgm:spPr/>
    </dgm:pt>
    <dgm:pt modelId="{14DE45CE-C635-A041-A5FF-9F1AF6E81C49}" type="pres">
      <dgm:prSet presAssocID="{EF249C3B-3E40-4090-9087-22541A37857B}" presName="bgRect" presStyleLbl="bgAccFollowNode1" presStyleIdx="3" presStyleCnt="4"/>
      <dgm:spPr/>
    </dgm:pt>
    <dgm:pt modelId="{0156B98B-BE49-8149-8A33-2D32D72F1C48}" type="pres">
      <dgm:prSet presAssocID="{B7042DB4-812E-4801-A89F-AD5C6B1B1A31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C56F8134-AAAE-9A48-9A5E-8BDF222A18D3}" type="pres">
      <dgm:prSet presAssocID="{EF249C3B-3E40-4090-9087-22541A37857B}" presName="bottomLine" presStyleLbl="alignNode1" presStyleIdx="7" presStyleCnt="8">
        <dgm:presLayoutVars/>
      </dgm:prSet>
      <dgm:spPr/>
    </dgm:pt>
    <dgm:pt modelId="{42ED64F8-4EA9-EA4E-A405-C10700721D6D}" type="pres">
      <dgm:prSet presAssocID="{EF249C3B-3E40-4090-9087-22541A37857B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08A91405-B95A-E147-AC47-D2D4942C7198}" type="presOf" srcId="{EF249C3B-3E40-4090-9087-22541A37857B}" destId="{42ED64F8-4EA9-EA4E-A405-C10700721D6D}" srcOrd="1" destOrd="0" presId="urn:microsoft.com/office/officeart/2016/7/layout/BasicLinearProcessNumbered"/>
    <dgm:cxn modelId="{EE758410-640A-4F4F-8AF1-1AA67AE3ABFE}" type="presOf" srcId="{C64CD84B-4FB5-4E60-8C94-F277540F421A}" destId="{74FF56A7-F73C-CC41-957D-26C4B43D55AC}" srcOrd="0" destOrd="0" presId="urn:microsoft.com/office/officeart/2016/7/layout/BasicLinearProcessNumbered"/>
    <dgm:cxn modelId="{B70DB41B-BD75-6A4F-92FC-48ACFEB76B0D}" type="presOf" srcId="{71982DDB-BA6D-4BCA-8135-9DAFF6C16060}" destId="{E54A3F6A-E127-7742-963E-2E9FDDD619EE}" srcOrd="1" destOrd="0" presId="urn:microsoft.com/office/officeart/2016/7/layout/BasicLinearProcessNumbered"/>
    <dgm:cxn modelId="{89A7F443-39FD-4250-94A8-9CFA77A8E4D2}" srcId="{6AC2E840-70F9-4C1B-8300-05D9274EE44E}" destId="{71982DDB-BA6D-4BCA-8135-9DAFF6C16060}" srcOrd="1" destOrd="0" parTransId="{6CF74856-08F8-452D-9CE4-9C7BE869BFBA}" sibTransId="{C64CD84B-4FB5-4E60-8C94-F277540F421A}"/>
    <dgm:cxn modelId="{8E75795B-F892-A341-8770-36C5D21DBB86}" type="presOf" srcId="{4C34822C-DE2E-4FB9-9DF8-D8260DAE6EFC}" destId="{545B505A-E191-634B-9030-0ACC8DADF85D}" srcOrd="1" destOrd="0" presId="urn:microsoft.com/office/officeart/2016/7/layout/BasicLinearProcessNumbered"/>
    <dgm:cxn modelId="{F2F1AD76-9862-0A4B-9700-7518C1571EE8}" type="presOf" srcId="{4C34822C-DE2E-4FB9-9DF8-D8260DAE6EFC}" destId="{240376B4-2146-124B-B132-9494A154C6CC}" srcOrd="0" destOrd="0" presId="urn:microsoft.com/office/officeart/2016/7/layout/BasicLinearProcessNumbered"/>
    <dgm:cxn modelId="{6C7A4577-50E3-D349-ADEB-B16E4F1B8F1C}" type="presOf" srcId="{B7042DB4-812E-4801-A89F-AD5C6B1B1A31}" destId="{0156B98B-BE49-8149-8A33-2D32D72F1C48}" srcOrd="0" destOrd="0" presId="urn:microsoft.com/office/officeart/2016/7/layout/BasicLinearProcessNumbered"/>
    <dgm:cxn modelId="{C0C54E9D-6D01-2E4D-A713-3BF3516F100D}" type="presOf" srcId="{84F1EBF3-B63C-45CC-87ED-A36A72869723}" destId="{13616589-A71A-9448-8DD9-09FFE637F09C}" srcOrd="0" destOrd="0" presId="urn:microsoft.com/office/officeart/2016/7/layout/BasicLinearProcessNumbered"/>
    <dgm:cxn modelId="{9CFA64A3-908E-A245-A506-00558958F6AF}" type="presOf" srcId="{AAD7E75E-C230-4528-99FC-575DC5BC897E}" destId="{054E4DC0-9D5A-6344-846D-9FE0E00188F9}" srcOrd="0" destOrd="0" presId="urn:microsoft.com/office/officeart/2016/7/layout/BasicLinearProcessNumbered"/>
    <dgm:cxn modelId="{3724CFA5-0814-0844-B649-48D99E67BE9D}" type="presOf" srcId="{80D58796-E72F-4EFC-8257-85F20D266434}" destId="{88C2DF16-D4A9-FE46-98D7-AEA503F97550}" srcOrd="0" destOrd="0" presId="urn:microsoft.com/office/officeart/2016/7/layout/BasicLinearProcessNumbered"/>
    <dgm:cxn modelId="{096CAFAA-D15A-5B42-974F-91D6B107C411}" type="presOf" srcId="{84F1EBF3-B63C-45CC-87ED-A36A72869723}" destId="{21032041-C2E8-E845-871E-4069E3DA874C}" srcOrd="1" destOrd="0" presId="urn:microsoft.com/office/officeart/2016/7/layout/BasicLinearProcessNumbered"/>
    <dgm:cxn modelId="{A87738B6-B895-954B-8C5C-6F5DE32E34B8}" type="presOf" srcId="{6AC2E840-70F9-4C1B-8300-05D9274EE44E}" destId="{828133A3-54A9-7041-8BF1-AA2BF1EA4429}" srcOrd="0" destOrd="0" presId="urn:microsoft.com/office/officeart/2016/7/layout/BasicLinearProcessNumbered"/>
    <dgm:cxn modelId="{41E7D2BD-C160-4413-AB96-8EAACD62FB34}" srcId="{6AC2E840-70F9-4C1B-8300-05D9274EE44E}" destId="{84F1EBF3-B63C-45CC-87ED-A36A72869723}" srcOrd="0" destOrd="0" parTransId="{FE3472E7-E50B-4B41-AB5C-9FF42DFC7169}" sibTransId="{AAD7E75E-C230-4528-99FC-575DC5BC897E}"/>
    <dgm:cxn modelId="{B60540C5-5769-4620-AA2B-F401E773CE8A}" srcId="{6AC2E840-70F9-4C1B-8300-05D9274EE44E}" destId="{EF249C3B-3E40-4090-9087-22541A37857B}" srcOrd="3" destOrd="0" parTransId="{B43797BF-9381-4332-83F9-01CD88FB64FB}" sibTransId="{B7042DB4-812E-4801-A89F-AD5C6B1B1A31}"/>
    <dgm:cxn modelId="{05215BC6-7A1C-734F-A78B-7266867FA536}" type="presOf" srcId="{EF249C3B-3E40-4090-9087-22541A37857B}" destId="{14DE45CE-C635-A041-A5FF-9F1AF6E81C49}" srcOrd="0" destOrd="0" presId="urn:microsoft.com/office/officeart/2016/7/layout/BasicLinearProcessNumbered"/>
    <dgm:cxn modelId="{1CDDFDE2-D0AB-4953-ACAC-8B95C2D0191A}" srcId="{6AC2E840-70F9-4C1B-8300-05D9274EE44E}" destId="{4C34822C-DE2E-4FB9-9DF8-D8260DAE6EFC}" srcOrd="2" destOrd="0" parTransId="{65958E14-D4E4-48BD-9781-EDE32B7BEDBA}" sibTransId="{80D58796-E72F-4EFC-8257-85F20D266434}"/>
    <dgm:cxn modelId="{AFC520EB-A0F5-AE42-8AC5-937C65D9B75A}" type="presOf" srcId="{71982DDB-BA6D-4BCA-8135-9DAFF6C16060}" destId="{65A5F821-4CAD-DB49-B869-F3B2EA00E373}" srcOrd="0" destOrd="0" presId="urn:microsoft.com/office/officeart/2016/7/layout/BasicLinearProcessNumbered"/>
    <dgm:cxn modelId="{4EF53E09-98EF-DF47-A0DD-89D0FEE0628B}" type="presParOf" srcId="{828133A3-54A9-7041-8BF1-AA2BF1EA4429}" destId="{513E2295-5B6B-C445-A32E-4ED3AB78DF1D}" srcOrd="0" destOrd="0" presId="urn:microsoft.com/office/officeart/2016/7/layout/BasicLinearProcessNumbered"/>
    <dgm:cxn modelId="{A69C871E-452A-0C4B-8711-1EF69E3141A5}" type="presParOf" srcId="{513E2295-5B6B-C445-A32E-4ED3AB78DF1D}" destId="{13616589-A71A-9448-8DD9-09FFE637F09C}" srcOrd="0" destOrd="0" presId="urn:microsoft.com/office/officeart/2016/7/layout/BasicLinearProcessNumbered"/>
    <dgm:cxn modelId="{423F337D-51C0-444C-A671-B31B507AC3E9}" type="presParOf" srcId="{513E2295-5B6B-C445-A32E-4ED3AB78DF1D}" destId="{054E4DC0-9D5A-6344-846D-9FE0E00188F9}" srcOrd="1" destOrd="0" presId="urn:microsoft.com/office/officeart/2016/7/layout/BasicLinearProcessNumbered"/>
    <dgm:cxn modelId="{F1A13D5A-8D09-4B4E-88F3-8424304FD2DD}" type="presParOf" srcId="{513E2295-5B6B-C445-A32E-4ED3AB78DF1D}" destId="{5378C3D5-575E-E74E-B43D-AB8907E53965}" srcOrd="2" destOrd="0" presId="urn:microsoft.com/office/officeart/2016/7/layout/BasicLinearProcessNumbered"/>
    <dgm:cxn modelId="{EA4FBBCD-1C67-AC48-8EDA-7E6F9B5CF732}" type="presParOf" srcId="{513E2295-5B6B-C445-A32E-4ED3AB78DF1D}" destId="{21032041-C2E8-E845-871E-4069E3DA874C}" srcOrd="3" destOrd="0" presId="urn:microsoft.com/office/officeart/2016/7/layout/BasicLinearProcessNumbered"/>
    <dgm:cxn modelId="{F63E3D2C-507C-FE4E-AC53-15F94D91F36F}" type="presParOf" srcId="{828133A3-54A9-7041-8BF1-AA2BF1EA4429}" destId="{E1117DA1-272B-DB47-9170-E3D683355231}" srcOrd="1" destOrd="0" presId="urn:microsoft.com/office/officeart/2016/7/layout/BasicLinearProcessNumbered"/>
    <dgm:cxn modelId="{CAD235D0-68D5-3F4A-8B41-FAFAB70FBE97}" type="presParOf" srcId="{828133A3-54A9-7041-8BF1-AA2BF1EA4429}" destId="{FC9A7A24-3A64-C044-8D00-722DC353C070}" srcOrd="2" destOrd="0" presId="urn:microsoft.com/office/officeart/2016/7/layout/BasicLinearProcessNumbered"/>
    <dgm:cxn modelId="{8C1AF51B-C46B-0145-B458-671AF97CC177}" type="presParOf" srcId="{FC9A7A24-3A64-C044-8D00-722DC353C070}" destId="{65A5F821-4CAD-DB49-B869-F3B2EA00E373}" srcOrd="0" destOrd="0" presId="urn:microsoft.com/office/officeart/2016/7/layout/BasicLinearProcessNumbered"/>
    <dgm:cxn modelId="{109873AC-48D5-7E45-A620-45E4322BF2D0}" type="presParOf" srcId="{FC9A7A24-3A64-C044-8D00-722DC353C070}" destId="{74FF56A7-F73C-CC41-957D-26C4B43D55AC}" srcOrd="1" destOrd="0" presId="urn:microsoft.com/office/officeart/2016/7/layout/BasicLinearProcessNumbered"/>
    <dgm:cxn modelId="{D9234FF8-A1D8-AB4B-B7F5-E0A3C8E0E89C}" type="presParOf" srcId="{FC9A7A24-3A64-C044-8D00-722DC353C070}" destId="{CD761773-A680-2D42-8A3A-4431E268E2D1}" srcOrd="2" destOrd="0" presId="urn:microsoft.com/office/officeart/2016/7/layout/BasicLinearProcessNumbered"/>
    <dgm:cxn modelId="{E5F4A09D-DE05-C242-9715-7D71A4D6D366}" type="presParOf" srcId="{FC9A7A24-3A64-C044-8D00-722DC353C070}" destId="{E54A3F6A-E127-7742-963E-2E9FDDD619EE}" srcOrd="3" destOrd="0" presId="urn:microsoft.com/office/officeart/2016/7/layout/BasicLinearProcessNumbered"/>
    <dgm:cxn modelId="{5D5714A1-F841-1942-8658-1E8951A671E0}" type="presParOf" srcId="{828133A3-54A9-7041-8BF1-AA2BF1EA4429}" destId="{8A8CEC58-8D17-7C4E-8D8F-3FE8A838635E}" srcOrd="3" destOrd="0" presId="urn:microsoft.com/office/officeart/2016/7/layout/BasicLinearProcessNumbered"/>
    <dgm:cxn modelId="{7F10A16C-F2DD-324A-B564-CE8DA6CA01E7}" type="presParOf" srcId="{828133A3-54A9-7041-8BF1-AA2BF1EA4429}" destId="{A2A310AA-CDE2-AB40-A356-D76033202535}" srcOrd="4" destOrd="0" presId="urn:microsoft.com/office/officeart/2016/7/layout/BasicLinearProcessNumbered"/>
    <dgm:cxn modelId="{DDF05200-956F-5E4C-9697-24B377966526}" type="presParOf" srcId="{A2A310AA-CDE2-AB40-A356-D76033202535}" destId="{240376B4-2146-124B-B132-9494A154C6CC}" srcOrd="0" destOrd="0" presId="urn:microsoft.com/office/officeart/2016/7/layout/BasicLinearProcessNumbered"/>
    <dgm:cxn modelId="{9535E340-3EA8-C94A-8FD5-321EE269F20D}" type="presParOf" srcId="{A2A310AA-CDE2-AB40-A356-D76033202535}" destId="{88C2DF16-D4A9-FE46-98D7-AEA503F97550}" srcOrd="1" destOrd="0" presId="urn:microsoft.com/office/officeart/2016/7/layout/BasicLinearProcessNumbered"/>
    <dgm:cxn modelId="{B6F10945-6A4F-D547-AF24-5345E948A2B1}" type="presParOf" srcId="{A2A310AA-CDE2-AB40-A356-D76033202535}" destId="{3216EB7E-06EC-7F49-9CD2-044BA87179D5}" srcOrd="2" destOrd="0" presId="urn:microsoft.com/office/officeart/2016/7/layout/BasicLinearProcessNumbered"/>
    <dgm:cxn modelId="{3B8BC460-870C-CD46-AE20-B14AC8521065}" type="presParOf" srcId="{A2A310AA-CDE2-AB40-A356-D76033202535}" destId="{545B505A-E191-634B-9030-0ACC8DADF85D}" srcOrd="3" destOrd="0" presId="urn:microsoft.com/office/officeart/2016/7/layout/BasicLinearProcessNumbered"/>
    <dgm:cxn modelId="{DDFF99A1-E532-F14B-92A1-CC5C10BED128}" type="presParOf" srcId="{828133A3-54A9-7041-8BF1-AA2BF1EA4429}" destId="{9E2FE413-1B32-704E-AD3B-3F93601A4E0B}" srcOrd="5" destOrd="0" presId="urn:microsoft.com/office/officeart/2016/7/layout/BasicLinearProcessNumbered"/>
    <dgm:cxn modelId="{563F3BCC-FB8B-EB4C-89AC-A7357100EF8D}" type="presParOf" srcId="{828133A3-54A9-7041-8BF1-AA2BF1EA4429}" destId="{4C0D5F6C-F300-2543-8509-E9CF578F618F}" srcOrd="6" destOrd="0" presId="urn:microsoft.com/office/officeart/2016/7/layout/BasicLinearProcessNumbered"/>
    <dgm:cxn modelId="{9D2122D4-E1D0-584F-944F-E93B8469A3C5}" type="presParOf" srcId="{4C0D5F6C-F300-2543-8509-E9CF578F618F}" destId="{14DE45CE-C635-A041-A5FF-9F1AF6E81C49}" srcOrd="0" destOrd="0" presId="urn:microsoft.com/office/officeart/2016/7/layout/BasicLinearProcessNumbered"/>
    <dgm:cxn modelId="{746A79C0-75CE-E143-B13F-548F60D64C8A}" type="presParOf" srcId="{4C0D5F6C-F300-2543-8509-E9CF578F618F}" destId="{0156B98B-BE49-8149-8A33-2D32D72F1C48}" srcOrd="1" destOrd="0" presId="urn:microsoft.com/office/officeart/2016/7/layout/BasicLinearProcessNumbered"/>
    <dgm:cxn modelId="{2ADAA79D-EBEB-5942-A06E-15313A9076DE}" type="presParOf" srcId="{4C0D5F6C-F300-2543-8509-E9CF578F618F}" destId="{C56F8134-AAAE-9A48-9A5E-8BDF222A18D3}" srcOrd="2" destOrd="0" presId="urn:microsoft.com/office/officeart/2016/7/layout/BasicLinearProcessNumbered"/>
    <dgm:cxn modelId="{CD90AF98-88A7-6F41-8E6F-D3B1897F5E07}" type="presParOf" srcId="{4C0D5F6C-F300-2543-8509-E9CF578F618F}" destId="{42ED64F8-4EA9-EA4E-A405-C10700721D6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C37BB0-9C87-42CB-8241-283B998EBD01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1C7D11D-765C-43DA-AE64-5C33FB43A57B}">
      <dgm:prSet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Establish a protocol by which community members can report incidences of violent extremist behavior or group membership of officers</a:t>
          </a:r>
        </a:p>
      </dgm:t>
    </dgm:pt>
    <dgm:pt modelId="{0C86D40C-AD7E-4681-AD67-D891B5529FCD}" type="parTrans" cxnId="{E5D9F804-D82D-4909-B7AC-A5042640AB04}">
      <dgm:prSet/>
      <dgm:spPr/>
      <dgm:t>
        <a:bodyPr/>
        <a:lstStyle/>
        <a:p>
          <a:pPr algn="ctr"/>
          <a:endParaRPr lang="en-US"/>
        </a:p>
      </dgm:t>
    </dgm:pt>
    <dgm:pt modelId="{3725D9DC-B2A1-4D6B-B795-1E3DAEC754F8}" type="sibTrans" cxnId="{E5D9F804-D82D-4909-B7AC-A5042640AB04}">
      <dgm:prSet/>
      <dgm:spPr/>
      <dgm:t>
        <a:bodyPr/>
        <a:lstStyle/>
        <a:p>
          <a:pPr algn="ctr"/>
          <a:endParaRPr lang="en-US"/>
        </a:p>
      </dgm:t>
    </dgm:pt>
    <dgm:pt modelId="{20329DFF-0F05-4167-AC83-09DA9804B0D3}">
      <dgm:prSet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This requires building trust first!</a:t>
          </a:r>
        </a:p>
      </dgm:t>
    </dgm:pt>
    <dgm:pt modelId="{4CDB2487-D0A3-4187-9638-D83F10A95006}" type="parTrans" cxnId="{4F655AD7-2F2D-47A7-95DA-5B281698E7EB}">
      <dgm:prSet/>
      <dgm:spPr/>
      <dgm:t>
        <a:bodyPr/>
        <a:lstStyle/>
        <a:p>
          <a:pPr algn="ctr"/>
          <a:endParaRPr lang="en-US"/>
        </a:p>
      </dgm:t>
    </dgm:pt>
    <dgm:pt modelId="{B20EB8F5-4FC0-40AC-AA32-9A39B7505826}" type="sibTrans" cxnId="{4F655AD7-2F2D-47A7-95DA-5B281698E7EB}">
      <dgm:prSet/>
      <dgm:spPr/>
      <dgm:t>
        <a:bodyPr/>
        <a:lstStyle/>
        <a:p>
          <a:pPr algn="ctr"/>
          <a:endParaRPr lang="en-US"/>
        </a:p>
      </dgm:t>
    </dgm:pt>
    <dgm:pt modelId="{E3F6D0DF-50FE-4835-9AF2-08BC65B3E8FA}">
      <dgm:prSet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Do community members believe that you will respond appropriately to such reports?</a:t>
          </a:r>
        </a:p>
      </dgm:t>
    </dgm:pt>
    <dgm:pt modelId="{26573161-A100-4387-98FE-5D48DAE1E589}" type="parTrans" cxnId="{35806CAE-238E-4F28-8FF3-BA439F75AE96}">
      <dgm:prSet/>
      <dgm:spPr/>
      <dgm:t>
        <a:bodyPr/>
        <a:lstStyle/>
        <a:p>
          <a:pPr algn="ctr"/>
          <a:endParaRPr lang="en-US"/>
        </a:p>
      </dgm:t>
    </dgm:pt>
    <dgm:pt modelId="{56345832-DA7F-4EFF-B79B-09BF473A4E84}" type="sibTrans" cxnId="{35806CAE-238E-4F28-8FF3-BA439F75AE96}">
      <dgm:prSet/>
      <dgm:spPr/>
      <dgm:t>
        <a:bodyPr/>
        <a:lstStyle/>
        <a:p>
          <a:pPr algn="ctr"/>
          <a:endParaRPr lang="en-US"/>
        </a:p>
      </dgm:t>
    </dgm:pt>
    <dgm:pt modelId="{D75BC245-C2CD-40D5-A3E4-DE548540ADB0}">
      <dgm:prSet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Do community members trust that law enforcement will not retaliate against them for reporting?</a:t>
          </a:r>
        </a:p>
      </dgm:t>
    </dgm:pt>
    <dgm:pt modelId="{D2EF833C-BEA0-4978-9F45-83C04C0CA529}" type="parTrans" cxnId="{85FEBCFC-F39B-4C4D-B26C-19ADC2DB2B4A}">
      <dgm:prSet/>
      <dgm:spPr/>
      <dgm:t>
        <a:bodyPr/>
        <a:lstStyle/>
        <a:p>
          <a:pPr algn="ctr"/>
          <a:endParaRPr lang="en-US"/>
        </a:p>
      </dgm:t>
    </dgm:pt>
    <dgm:pt modelId="{3B175ECD-3412-4C35-AB6C-34E973591B84}" type="sibTrans" cxnId="{85FEBCFC-F39B-4C4D-B26C-19ADC2DB2B4A}">
      <dgm:prSet/>
      <dgm:spPr/>
      <dgm:t>
        <a:bodyPr/>
        <a:lstStyle/>
        <a:p>
          <a:pPr algn="ctr"/>
          <a:endParaRPr lang="en-US"/>
        </a:p>
      </dgm:t>
    </dgm:pt>
    <dgm:pt modelId="{CFE87731-BAD4-424E-A5A3-9A190892F2AC}">
      <dgm:prSet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Public safety is a team sport, and if community members are going to work with you, they need to trust that you all play on the same team</a:t>
          </a:r>
        </a:p>
      </dgm:t>
    </dgm:pt>
    <dgm:pt modelId="{CD851467-BD2C-44B1-91BA-C83C3FD19714}" type="parTrans" cxnId="{F804416D-6682-4803-9D9B-3C82990FC3E1}">
      <dgm:prSet/>
      <dgm:spPr/>
      <dgm:t>
        <a:bodyPr/>
        <a:lstStyle/>
        <a:p>
          <a:pPr algn="ctr"/>
          <a:endParaRPr lang="en-US"/>
        </a:p>
      </dgm:t>
    </dgm:pt>
    <dgm:pt modelId="{A3D12EBD-3EB9-464B-A42B-5C6076E71469}" type="sibTrans" cxnId="{F804416D-6682-4803-9D9B-3C82990FC3E1}">
      <dgm:prSet/>
      <dgm:spPr/>
      <dgm:t>
        <a:bodyPr/>
        <a:lstStyle/>
        <a:p>
          <a:pPr algn="ctr"/>
          <a:endParaRPr lang="en-US"/>
        </a:p>
      </dgm:t>
    </dgm:pt>
    <dgm:pt modelId="{5DC8E714-14AD-7848-A49B-06E6FAF92581}" type="pres">
      <dgm:prSet presAssocID="{27C37BB0-9C87-42CB-8241-283B998EBD01}" presName="Name0" presStyleCnt="0">
        <dgm:presLayoutVars>
          <dgm:dir/>
          <dgm:animLvl val="lvl"/>
          <dgm:resizeHandles val="exact"/>
        </dgm:presLayoutVars>
      </dgm:prSet>
      <dgm:spPr/>
    </dgm:pt>
    <dgm:pt modelId="{42A6C955-70CE-2841-A736-C2F3C46F78BF}" type="pres">
      <dgm:prSet presAssocID="{20329DFF-0F05-4167-AC83-09DA9804B0D3}" presName="boxAndChildren" presStyleCnt="0"/>
      <dgm:spPr/>
    </dgm:pt>
    <dgm:pt modelId="{39BE5864-270D-1447-8B2E-4A08A26055C9}" type="pres">
      <dgm:prSet presAssocID="{20329DFF-0F05-4167-AC83-09DA9804B0D3}" presName="parentTextBox" presStyleLbl="node1" presStyleIdx="0" presStyleCnt="2"/>
      <dgm:spPr/>
    </dgm:pt>
    <dgm:pt modelId="{1731E286-CF3D-5F4C-BBB8-B4081D5928D2}" type="pres">
      <dgm:prSet presAssocID="{20329DFF-0F05-4167-AC83-09DA9804B0D3}" presName="entireBox" presStyleLbl="node1" presStyleIdx="0" presStyleCnt="2"/>
      <dgm:spPr/>
    </dgm:pt>
    <dgm:pt modelId="{2753A6DF-1F40-5343-9795-1737BB50F54A}" type="pres">
      <dgm:prSet presAssocID="{20329DFF-0F05-4167-AC83-09DA9804B0D3}" presName="descendantBox" presStyleCnt="0"/>
      <dgm:spPr/>
    </dgm:pt>
    <dgm:pt modelId="{4DB36BDB-3D16-0243-889E-8913745AEAF5}" type="pres">
      <dgm:prSet presAssocID="{E3F6D0DF-50FE-4835-9AF2-08BC65B3E8FA}" presName="childTextBox" presStyleLbl="fgAccFollowNode1" presStyleIdx="0" presStyleCnt="3">
        <dgm:presLayoutVars>
          <dgm:bulletEnabled val="1"/>
        </dgm:presLayoutVars>
      </dgm:prSet>
      <dgm:spPr/>
    </dgm:pt>
    <dgm:pt modelId="{77E2885D-EECC-734C-86AF-978E64839CFB}" type="pres">
      <dgm:prSet presAssocID="{D75BC245-C2CD-40D5-A3E4-DE548540ADB0}" presName="childTextBox" presStyleLbl="fgAccFollowNode1" presStyleIdx="1" presStyleCnt="3">
        <dgm:presLayoutVars>
          <dgm:bulletEnabled val="1"/>
        </dgm:presLayoutVars>
      </dgm:prSet>
      <dgm:spPr/>
    </dgm:pt>
    <dgm:pt modelId="{AA5CD132-EE2A-9D4B-A341-E460782752DD}" type="pres">
      <dgm:prSet presAssocID="{CFE87731-BAD4-424E-A5A3-9A190892F2AC}" presName="childTextBox" presStyleLbl="fgAccFollowNode1" presStyleIdx="2" presStyleCnt="3">
        <dgm:presLayoutVars>
          <dgm:bulletEnabled val="1"/>
        </dgm:presLayoutVars>
      </dgm:prSet>
      <dgm:spPr/>
    </dgm:pt>
    <dgm:pt modelId="{87045ED9-E914-3246-A3F8-A114A5C49F7C}" type="pres">
      <dgm:prSet presAssocID="{3725D9DC-B2A1-4D6B-B795-1E3DAEC754F8}" presName="sp" presStyleCnt="0"/>
      <dgm:spPr/>
    </dgm:pt>
    <dgm:pt modelId="{75F33DAB-5360-8040-A0DA-D6AF6E7A883B}" type="pres">
      <dgm:prSet presAssocID="{B1C7D11D-765C-43DA-AE64-5C33FB43A57B}" presName="arrowAndChildren" presStyleCnt="0"/>
      <dgm:spPr/>
    </dgm:pt>
    <dgm:pt modelId="{13910F23-41F7-2D4C-93F9-E9DFF09DA6C3}" type="pres">
      <dgm:prSet presAssocID="{B1C7D11D-765C-43DA-AE64-5C33FB43A57B}" presName="parentTextArrow" presStyleLbl="node1" presStyleIdx="1" presStyleCnt="2" custLinFactNeighborX="-6216" custLinFactNeighborY="308"/>
      <dgm:spPr/>
    </dgm:pt>
  </dgm:ptLst>
  <dgm:cxnLst>
    <dgm:cxn modelId="{E5D9F804-D82D-4909-B7AC-A5042640AB04}" srcId="{27C37BB0-9C87-42CB-8241-283B998EBD01}" destId="{B1C7D11D-765C-43DA-AE64-5C33FB43A57B}" srcOrd="0" destOrd="0" parTransId="{0C86D40C-AD7E-4681-AD67-D891B5529FCD}" sibTransId="{3725D9DC-B2A1-4D6B-B795-1E3DAEC754F8}"/>
    <dgm:cxn modelId="{EC2C2A16-37B6-FF44-9538-397918CD1361}" type="presOf" srcId="{B1C7D11D-765C-43DA-AE64-5C33FB43A57B}" destId="{13910F23-41F7-2D4C-93F9-E9DFF09DA6C3}" srcOrd="0" destOrd="0" presId="urn:microsoft.com/office/officeart/2005/8/layout/process4"/>
    <dgm:cxn modelId="{538C9230-1031-D848-BDB4-9CF2F15BBAD5}" type="presOf" srcId="{20329DFF-0F05-4167-AC83-09DA9804B0D3}" destId="{1731E286-CF3D-5F4C-BBB8-B4081D5928D2}" srcOrd="1" destOrd="0" presId="urn:microsoft.com/office/officeart/2005/8/layout/process4"/>
    <dgm:cxn modelId="{7E8CE23C-D1B1-EC4A-8147-545F91A03BBD}" type="presOf" srcId="{CFE87731-BAD4-424E-A5A3-9A190892F2AC}" destId="{AA5CD132-EE2A-9D4B-A341-E460782752DD}" srcOrd="0" destOrd="0" presId="urn:microsoft.com/office/officeart/2005/8/layout/process4"/>
    <dgm:cxn modelId="{F804416D-6682-4803-9D9B-3C82990FC3E1}" srcId="{20329DFF-0F05-4167-AC83-09DA9804B0D3}" destId="{CFE87731-BAD4-424E-A5A3-9A190892F2AC}" srcOrd="2" destOrd="0" parTransId="{CD851467-BD2C-44B1-91BA-C83C3FD19714}" sibTransId="{A3D12EBD-3EB9-464B-A42B-5C6076E71469}"/>
    <dgm:cxn modelId="{62E39173-5AF4-4E49-B603-F4054019E1F3}" type="presOf" srcId="{27C37BB0-9C87-42CB-8241-283B998EBD01}" destId="{5DC8E714-14AD-7848-A49B-06E6FAF92581}" srcOrd="0" destOrd="0" presId="urn:microsoft.com/office/officeart/2005/8/layout/process4"/>
    <dgm:cxn modelId="{35806CAE-238E-4F28-8FF3-BA439F75AE96}" srcId="{20329DFF-0F05-4167-AC83-09DA9804B0D3}" destId="{E3F6D0DF-50FE-4835-9AF2-08BC65B3E8FA}" srcOrd="0" destOrd="0" parTransId="{26573161-A100-4387-98FE-5D48DAE1E589}" sibTransId="{56345832-DA7F-4EFF-B79B-09BF473A4E84}"/>
    <dgm:cxn modelId="{26AD0EB8-ECB5-EA43-AD38-C8853E450EF1}" type="presOf" srcId="{20329DFF-0F05-4167-AC83-09DA9804B0D3}" destId="{39BE5864-270D-1447-8B2E-4A08A26055C9}" srcOrd="0" destOrd="0" presId="urn:microsoft.com/office/officeart/2005/8/layout/process4"/>
    <dgm:cxn modelId="{E64024B8-17C2-BC4E-9E96-DACD6D309970}" type="presOf" srcId="{E3F6D0DF-50FE-4835-9AF2-08BC65B3E8FA}" destId="{4DB36BDB-3D16-0243-889E-8913745AEAF5}" srcOrd="0" destOrd="0" presId="urn:microsoft.com/office/officeart/2005/8/layout/process4"/>
    <dgm:cxn modelId="{4F655AD7-2F2D-47A7-95DA-5B281698E7EB}" srcId="{27C37BB0-9C87-42CB-8241-283B998EBD01}" destId="{20329DFF-0F05-4167-AC83-09DA9804B0D3}" srcOrd="1" destOrd="0" parTransId="{4CDB2487-D0A3-4187-9638-D83F10A95006}" sibTransId="{B20EB8F5-4FC0-40AC-AA32-9A39B7505826}"/>
    <dgm:cxn modelId="{85FEBCFC-F39B-4C4D-B26C-19ADC2DB2B4A}" srcId="{20329DFF-0F05-4167-AC83-09DA9804B0D3}" destId="{D75BC245-C2CD-40D5-A3E4-DE548540ADB0}" srcOrd="1" destOrd="0" parTransId="{D2EF833C-BEA0-4978-9F45-83C04C0CA529}" sibTransId="{3B175ECD-3412-4C35-AB6C-34E973591B84}"/>
    <dgm:cxn modelId="{473570FD-A31B-1B42-9F52-98655927701F}" type="presOf" srcId="{D75BC245-C2CD-40D5-A3E4-DE548540ADB0}" destId="{77E2885D-EECC-734C-86AF-978E64839CFB}" srcOrd="0" destOrd="0" presId="urn:microsoft.com/office/officeart/2005/8/layout/process4"/>
    <dgm:cxn modelId="{F3FE9D6A-42C6-3942-8C57-8147E4D7B8AC}" type="presParOf" srcId="{5DC8E714-14AD-7848-A49B-06E6FAF92581}" destId="{42A6C955-70CE-2841-A736-C2F3C46F78BF}" srcOrd="0" destOrd="0" presId="urn:microsoft.com/office/officeart/2005/8/layout/process4"/>
    <dgm:cxn modelId="{C2FD1E40-9A32-194A-BC7F-0859B7479E18}" type="presParOf" srcId="{42A6C955-70CE-2841-A736-C2F3C46F78BF}" destId="{39BE5864-270D-1447-8B2E-4A08A26055C9}" srcOrd="0" destOrd="0" presId="urn:microsoft.com/office/officeart/2005/8/layout/process4"/>
    <dgm:cxn modelId="{5A9F49A6-F9DC-9440-B98A-07BDE73E8806}" type="presParOf" srcId="{42A6C955-70CE-2841-A736-C2F3C46F78BF}" destId="{1731E286-CF3D-5F4C-BBB8-B4081D5928D2}" srcOrd="1" destOrd="0" presId="urn:microsoft.com/office/officeart/2005/8/layout/process4"/>
    <dgm:cxn modelId="{E983E633-B1B6-F843-BB9A-5943FE9FA4B0}" type="presParOf" srcId="{42A6C955-70CE-2841-A736-C2F3C46F78BF}" destId="{2753A6DF-1F40-5343-9795-1737BB50F54A}" srcOrd="2" destOrd="0" presId="urn:microsoft.com/office/officeart/2005/8/layout/process4"/>
    <dgm:cxn modelId="{81CE0DB0-6171-8043-B6F6-07C9FA8FC665}" type="presParOf" srcId="{2753A6DF-1F40-5343-9795-1737BB50F54A}" destId="{4DB36BDB-3D16-0243-889E-8913745AEAF5}" srcOrd="0" destOrd="0" presId="urn:microsoft.com/office/officeart/2005/8/layout/process4"/>
    <dgm:cxn modelId="{12899831-9C95-4D4F-AC05-140BB20D7283}" type="presParOf" srcId="{2753A6DF-1F40-5343-9795-1737BB50F54A}" destId="{77E2885D-EECC-734C-86AF-978E64839CFB}" srcOrd="1" destOrd="0" presId="urn:microsoft.com/office/officeart/2005/8/layout/process4"/>
    <dgm:cxn modelId="{BCB90A00-85BF-EC4B-893D-14FDCD651EB7}" type="presParOf" srcId="{2753A6DF-1F40-5343-9795-1737BB50F54A}" destId="{AA5CD132-EE2A-9D4B-A341-E460782752DD}" srcOrd="2" destOrd="0" presId="urn:microsoft.com/office/officeart/2005/8/layout/process4"/>
    <dgm:cxn modelId="{E629293B-95F5-3443-82A2-6089471329D0}" type="presParOf" srcId="{5DC8E714-14AD-7848-A49B-06E6FAF92581}" destId="{87045ED9-E914-3246-A3F8-A114A5C49F7C}" srcOrd="1" destOrd="0" presId="urn:microsoft.com/office/officeart/2005/8/layout/process4"/>
    <dgm:cxn modelId="{D7009C9C-210A-FB42-95CD-1CB86E07965F}" type="presParOf" srcId="{5DC8E714-14AD-7848-A49B-06E6FAF92581}" destId="{75F33DAB-5360-8040-A0DA-D6AF6E7A883B}" srcOrd="2" destOrd="0" presId="urn:microsoft.com/office/officeart/2005/8/layout/process4"/>
    <dgm:cxn modelId="{3F48E90E-91B7-554E-9E58-27F96606736C}" type="presParOf" srcId="{75F33DAB-5360-8040-A0DA-D6AF6E7A883B}" destId="{13910F23-41F7-2D4C-93F9-E9DFF09DA6C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16589-A71A-9448-8DD9-09FFE637F09C}">
      <dsp:nvSpPr>
        <dsp:cNvPr id="0" name=""/>
        <dsp:cNvSpPr/>
      </dsp:nvSpPr>
      <dsp:spPr>
        <a:xfrm>
          <a:off x="3080" y="464830"/>
          <a:ext cx="2444055" cy="342167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Know the groups operating in your area and on the internet, as well as their ideologies and associated symbols</a:t>
          </a:r>
        </a:p>
      </dsp:txBody>
      <dsp:txXfrm>
        <a:off x="3080" y="1765067"/>
        <a:ext cx="2444055" cy="2053006"/>
      </dsp:txXfrm>
    </dsp:sp>
    <dsp:sp modelId="{054E4DC0-9D5A-6344-846D-9FE0E00188F9}">
      <dsp:nvSpPr>
        <dsp:cNvPr id="0" name=""/>
        <dsp:cNvSpPr/>
      </dsp:nvSpPr>
      <dsp:spPr>
        <a:xfrm>
          <a:off x="711856" y="806997"/>
          <a:ext cx="1026503" cy="10265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62184" y="957325"/>
        <a:ext cx="725847" cy="725847"/>
      </dsp:txXfrm>
    </dsp:sp>
    <dsp:sp modelId="{5378C3D5-575E-E74E-B43D-AB8907E53965}">
      <dsp:nvSpPr>
        <dsp:cNvPr id="0" name=""/>
        <dsp:cNvSpPr/>
      </dsp:nvSpPr>
      <dsp:spPr>
        <a:xfrm>
          <a:off x="3080" y="3886435"/>
          <a:ext cx="2444055" cy="72"/>
        </a:xfrm>
        <a:prstGeom prst="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5F821-4CAD-DB49-B869-F3B2EA00E373}">
      <dsp:nvSpPr>
        <dsp:cNvPr id="0" name=""/>
        <dsp:cNvSpPr/>
      </dsp:nvSpPr>
      <dsp:spPr>
        <a:xfrm>
          <a:off x="2691541" y="464830"/>
          <a:ext cx="2444055" cy="342167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Keep these in mind when interviewing potential hires!</a:t>
          </a:r>
        </a:p>
      </dsp:txBody>
      <dsp:txXfrm>
        <a:off x="2691541" y="1765067"/>
        <a:ext cx="2444055" cy="2053006"/>
      </dsp:txXfrm>
    </dsp:sp>
    <dsp:sp modelId="{74FF56A7-F73C-CC41-957D-26C4B43D55AC}">
      <dsp:nvSpPr>
        <dsp:cNvPr id="0" name=""/>
        <dsp:cNvSpPr/>
      </dsp:nvSpPr>
      <dsp:spPr>
        <a:xfrm>
          <a:off x="3400317" y="806997"/>
          <a:ext cx="1026503" cy="1026503"/>
        </a:xfrm>
        <a:prstGeom prst="ellipse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550645" y="957325"/>
        <a:ext cx="725847" cy="725847"/>
      </dsp:txXfrm>
    </dsp:sp>
    <dsp:sp modelId="{CD761773-A680-2D42-8A3A-4431E268E2D1}">
      <dsp:nvSpPr>
        <dsp:cNvPr id="0" name=""/>
        <dsp:cNvSpPr/>
      </dsp:nvSpPr>
      <dsp:spPr>
        <a:xfrm>
          <a:off x="2691541" y="3886435"/>
          <a:ext cx="2444055" cy="72"/>
        </a:xfrm>
        <a:prstGeom prst="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376B4-2146-124B-B132-9494A154C6CC}">
      <dsp:nvSpPr>
        <dsp:cNvPr id="0" name=""/>
        <dsp:cNvSpPr/>
      </dsp:nvSpPr>
      <dsp:spPr>
        <a:xfrm>
          <a:off x="5380002" y="464830"/>
          <a:ext cx="2444055" cy="3421677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As laws allow, check social media accounts of potential new hires and cadets and home visits/neighborhood background checks, notice tattoos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80002" y="1765067"/>
        <a:ext cx="2444055" cy="2053006"/>
      </dsp:txXfrm>
    </dsp:sp>
    <dsp:sp modelId="{88C2DF16-D4A9-FE46-98D7-AEA503F97550}">
      <dsp:nvSpPr>
        <dsp:cNvPr id="0" name=""/>
        <dsp:cNvSpPr/>
      </dsp:nvSpPr>
      <dsp:spPr>
        <a:xfrm>
          <a:off x="6088778" y="806997"/>
          <a:ext cx="1026503" cy="1026503"/>
        </a:xfrm>
        <a:prstGeom prst="ellipse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239106" y="957325"/>
        <a:ext cx="725847" cy="725847"/>
      </dsp:txXfrm>
    </dsp:sp>
    <dsp:sp modelId="{3216EB7E-06EC-7F49-9CD2-044BA87179D5}">
      <dsp:nvSpPr>
        <dsp:cNvPr id="0" name=""/>
        <dsp:cNvSpPr/>
      </dsp:nvSpPr>
      <dsp:spPr>
        <a:xfrm>
          <a:off x="5380002" y="3886435"/>
          <a:ext cx="2444055" cy="72"/>
        </a:xfrm>
        <a:prstGeom prst="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E45CE-C635-A041-A5FF-9F1AF6E81C49}">
      <dsp:nvSpPr>
        <dsp:cNvPr id="0" name=""/>
        <dsp:cNvSpPr/>
      </dsp:nvSpPr>
      <dsp:spPr>
        <a:xfrm>
          <a:off x="8068463" y="464830"/>
          <a:ext cx="2444055" cy="342167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Make clear in recruiting materials that membership in such groups is not tolerated</a:t>
          </a:r>
        </a:p>
      </dsp:txBody>
      <dsp:txXfrm>
        <a:off x="8068463" y="1765067"/>
        <a:ext cx="2444055" cy="2053006"/>
      </dsp:txXfrm>
    </dsp:sp>
    <dsp:sp modelId="{0156B98B-BE49-8149-8A33-2D32D72F1C48}">
      <dsp:nvSpPr>
        <dsp:cNvPr id="0" name=""/>
        <dsp:cNvSpPr/>
      </dsp:nvSpPr>
      <dsp:spPr>
        <a:xfrm>
          <a:off x="8777239" y="806997"/>
          <a:ext cx="1026503" cy="1026503"/>
        </a:xfrm>
        <a:prstGeom prst="ellipse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927567" y="957325"/>
        <a:ext cx="725847" cy="725847"/>
      </dsp:txXfrm>
    </dsp:sp>
    <dsp:sp modelId="{C56F8134-AAAE-9A48-9A5E-8BDF222A18D3}">
      <dsp:nvSpPr>
        <dsp:cNvPr id="0" name=""/>
        <dsp:cNvSpPr/>
      </dsp:nvSpPr>
      <dsp:spPr>
        <a:xfrm>
          <a:off x="8068463" y="3886435"/>
          <a:ext cx="2444055" cy="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1E286-CF3D-5F4C-BBB8-B4081D5928D2}">
      <dsp:nvSpPr>
        <dsp:cNvPr id="0" name=""/>
        <dsp:cNvSpPr/>
      </dsp:nvSpPr>
      <dsp:spPr>
        <a:xfrm>
          <a:off x="0" y="2600100"/>
          <a:ext cx="9583265" cy="170594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Arial" panose="020B0604020202020204" pitchFamily="34" charset="0"/>
              <a:cs typeface="Arial" panose="020B0604020202020204" pitchFamily="34" charset="0"/>
            </a:rPr>
            <a:t>This requires building trust first!</a:t>
          </a:r>
        </a:p>
      </dsp:txBody>
      <dsp:txXfrm>
        <a:off x="0" y="2600100"/>
        <a:ext cx="9583265" cy="921211"/>
      </dsp:txXfrm>
    </dsp:sp>
    <dsp:sp modelId="{4DB36BDB-3D16-0243-889E-8913745AEAF5}">
      <dsp:nvSpPr>
        <dsp:cNvPr id="0" name=""/>
        <dsp:cNvSpPr/>
      </dsp:nvSpPr>
      <dsp:spPr>
        <a:xfrm>
          <a:off x="4679" y="3487193"/>
          <a:ext cx="3191302" cy="78473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Do community members believe that you will respond appropriately to such reports?</a:t>
          </a:r>
        </a:p>
      </dsp:txBody>
      <dsp:txXfrm>
        <a:off x="4679" y="3487193"/>
        <a:ext cx="3191302" cy="784735"/>
      </dsp:txXfrm>
    </dsp:sp>
    <dsp:sp modelId="{77E2885D-EECC-734C-86AF-978E64839CFB}">
      <dsp:nvSpPr>
        <dsp:cNvPr id="0" name=""/>
        <dsp:cNvSpPr/>
      </dsp:nvSpPr>
      <dsp:spPr>
        <a:xfrm>
          <a:off x="3195981" y="3487193"/>
          <a:ext cx="3191302" cy="784735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Do community members trust that law enforcement will not retaliate against them for reporting?</a:t>
          </a:r>
        </a:p>
      </dsp:txBody>
      <dsp:txXfrm>
        <a:off x="3195981" y="3487193"/>
        <a:ext cx="3191302" cy="784735"/>
      </dsp:txXfrm>
    </dsp:sp>
    <dsp:sp modelId="{AA5CD132-EE2A-9D4B-A341-E460782752DD}">
      <dsp:nvSpPr>
        <dsp:cNvPr id="0" name=""/>
        <dsp:cNvSpPr/>
      </dsp:nvSpPr>
      <dsp:spPr>
        <a:xfrm>
          <a:off x="6387283" y="3487193"/>
          <a:ext cx="3191302" cy="78473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Public safety is a team sport, and if community members are going to work with you, they need to trust that you all play on the same team</a:t>
          </a:r>
        </a:p>
      </dsp:txBody>
      <dsp:txXfrm>
        <a:off x="6387283" y="3487193"/>
        <a:ext cx="3191302" cy="784735"/>
      </dsp:txXfrm>
    </dsp:sp>
    <dsp:sp modelId="{13910F23-41F7-2D4C-93F9-E9DFF09DA6C3}">
      <dsp:nvSpPr>
        <dsp:cNvPr id="0" name=""/>
        <dsp:cNvSpPr/>
      </dsp:nvSpPr>
      <dsp:spPr>
        <a:xfrm rot="10800000">
          <a:off x="0" y="10023"/>
          <a:ext cx="9583265" cy="2623747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Arial" panose="020B0604020202020204" pitchFamily="34" charset="0"/>
              <a:cs typeface="Arial" panose="020B0604020202020204" pitchFamily="34" charset="0"/>
            </a:rPr>
            <a:t>Establish a protocol by which community members can report incidences of violent extremist behavior or group membership of officers</a:t>
          </a:r>
        </a:p>
      </dsp:txBody>
      <dsp:txXfrm rot="10800000">
        <a:off x="0" y="10023"/>
        <a:ext cx="9583265" cy="1704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FC241-2BF7-8642-9C30-38BD4E553E73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818D6-A3BF-F247-9479-53C379308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59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www.adl.org</a:t>
            </a:r>
            <a:r>
              <a:rPr lang="en-US" dirty="0"/>
              <a:t>/resources/report/extremism-american-law-enforcement-far-greater-transparency-accountability-needed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818D6-A3BF-F247-9479-53C3793083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49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www.adl.org</a:t>
            </a:r>
            <a:r>
              <a:rPr lang="en-US" dirty="0"/>
              <a:t>/resources/report/oath-keepers-data-leak-unmasking-extremism-public-life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818D6-A3BF-F247-9479-53C3793083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3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D2228"/>
                </a:solidFill>
                <a:effectLst/>
                <a:latin typeface="YahooSans VF"/>
              </a:rPr>
              <a:t>For police and their family members the thin blue line stands for solidarity and pride within a dangerous profession and as a means to </a:t>
            </a:r>
            <a:r>
              <a:rPr lang="en-US" b="0" i="0" dirty="0" err="1">
                <a:solidFill>
                  <a:srgbClr val="1D2228"/>
                </a:solidFill>
                <a:effectLst/>
                <a:latin typeface="YahooSans VF"/>
              </a:rPr>
              <a:t>honour</a:t>
            </a:r>
            <a:r>
              <a:rPr lang="en-US" b="0" i="0" dirty="0">
                <a:solidFill>
                  <a:srgbClr val="1D2228"/>
                </a:solidFill>
                <a:effectLst/>
                <a:latin typeface="YahooSans VF"/>
              </a:rPr>
              <a:t> fallen officers but after Black Lives matter protests it has become tainted and is seen as racist, offensive and a symbol of an us v. them mentality. </a:t>
            </a:r>
            <a:r>
              <a:rPr lang="en-US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a potent symbol of the ties between right-wing extremism and American law enforcement.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818D6-A3BF-F247-9479-53C3793083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72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Have a Racial War: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=1_Egs_pahMc&amp;list=PLqpy96DXqN-eNRvnqVAzMdcec9wOih0XW&amp;index=20&amp;ab_channel=ICSVE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818D6-A3BF-F247-9479-53C3793083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88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www.adl.org</a:t>
            </a:r>
            <a:r>
              <a:rPr lang="en-US" dirty="0"/>
              <a:t>/resources/report/extremism-american-law-enforcement-far-greater-transparency-accountability-needed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818D6-A3BF-F247-9479-53C3793083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49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736C6-3A06-5F11-B4E3-8F7DE53DC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A9C64-D0A0-0172-2497-F06CBE77B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6E265-D1BA-1965-4B42-7E4D18483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A1586-DD43-2829-A48E-3172DCC7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98B7E-B810-E81F-F666-21E62513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5BB8-D29F-0034-C8DE-2484A32BE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0A36D-3DA4-7125-B6B8-57B494620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F38F1-6721-4BD3-2811-3CDDF6E8F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CB239-79A5-EDAC-E84B-F7D0C00E1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50E89-986E-9C4F-40C7-273413D0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8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5CB6-3A01-06DC-640D-769AA7F42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135DB-A3C7-B22C-797B-6B62A280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9CA7B-3649-F8F1-F746-D32C70A59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4EA57-1FFF-8D8B-6C0B-E860CE9F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C656F-7856-69D2-EE40-30E3D6C6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8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1A9F3-1B5C-4B14-97C4-CA02ECDF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5DEB-F24F-8F8D-37B7-F2A046039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0E730-9FBC-4470-1B87-FF20FB069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E3040-D46D-4852-B676-E7C59F3C9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4B5FD-D54C-554F-9430-93E2A657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DA6DA-8F78-BA72-8E47-2401050B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41E24-F238-C524-4AE6-7FDCF0DB9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134FE-9E45-5057-5DDD-D1EEB58B0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BA6AC-30C5-413B-1F3C-A62C14FA3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9CB3F-2C92-556B-3984-90701031C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4F112D-FB4C-7160-61B8-9A37C0629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76404C-5394-F4FE-0325-09F6A89CA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028E4C-DECB-D5B3-2D7F-BA0540C3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54CFB8-D6AB-24CD-E00A-361E8A7E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EC173-22A5-8F69-4A2A-B2A29FBA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FC546-AA57-A2C0-6D74-E11EB3601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41FC4-A140-62A4-95C1-88DEAA9E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06140-3194-C20D-3378-A858337A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4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DA38E9-E9B0-2DD7-F9C7-D0262501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90F40-457E-17D6-52D3-3DD6E722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9D434-C736-C3CF-6CD4-4C32597E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1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97E1-A1C9-9FC5-1747-33F0B436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02889-D425-D5F4-940A-0FCF749B5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845BC-DBE3-3184-7602-96B09BA70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E6EAF-F782-08B5-69BF-EE210901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F3D02-36F4-C997-E601-A30E83CF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10B63-8626-93A3-586F-6C0C92237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9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E08E6-A851-1989-40DC-4549EC12F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38A6C-80FC-2E9E-9881-36195707D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78826-6367-DE88-9D56-9CA7A7002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1526F-BACD-DE5D-C26C-2B5E5A35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438F9-D1A2-2F06-5F39-E20430C1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3BF6D-0086-2590-9826-10846E53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5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738A-8FE2-FE64-0A60-D2AD7855C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E3130-E291-4789-2218-2175ACD28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B83D2-1910-FB4C-FDB0-F2CB8788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E59E-50B2-1860-1E69-DFE0C4B5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D8048-7D00-B2AB-5FC8-BE1648EA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6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6C11F-753E-BE27-6A9C-0CBD2FB60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0A493-EB35-DAB6-E18D-1E936B46C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2AE37-A256-AC1F-6806-D70656A4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45E57-E826-AEA2-539A-7619F8BDF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23FFC-C129-AF0A-1846-5D4D6B68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7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1C69E-6BFB-864A-4E6C-00498BAC0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74A0E-0263-DC98-4C3C-40358959F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FEC84-D354-0091-07A4-BFEFEEB46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0D627-C87B-4143-AB24-10E2C3634CF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5A093-68EB-7AAA-E749-846F4C134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63CE5-BF70-D60E-CE59-EBF5B9DAF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34F85-77ED-554C-87F5-89D261312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9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_Egs_pahMc?list=PLqpy96DXqN-eNRvnqVAzMdcec9wOih0XW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sve.org/news/icsve-events/" TargetMode="External"/><Relationship Id="rId2" Type="http://schemas.openxmlformats.org/officeDocument/2006/relationships/hyperlink" Target="mailto:Anne.Speckhard@ICSVE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2ABC3C03-43E5-9DED-A388-606662091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03" y="1223792"/>
            <a:ext cx="9613397" cy="2004282"/>
          </a:xfrm>
          <a:prstGeom prst="rect">
            <a:avLst/>
          </a:prstGeom>
        </p:spPr>
      </p:pic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B3932-0EA8-2EE1-D14D-4F46C5BE4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Extremist Recruitment and Infiltration Practices in Law Enforcement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92C28-3B65-529D-3AF8-BCB82EFD9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Anne Speckhard, Ph.D.</a:t>
            </a:r>
          </a:p>
          <a:p>
            <a:pPr algn="l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Director, International Center for the Study of Violent Extremism</a:t>
            </a:r>
          </a:p>
        </p:txBody>
      </p: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480628F1-6BC1-6936-AD0D-D969039FB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7253" y="3266520"/>
            <a:ext cx="2255929" cy="266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82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0A268-190F-F6E6-505D-04062C906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99" y="425004"/>
            <a:ext cx="6387921" cy="1667226"/>
          </a:xfrm>
        </p:spPr>
        <p:txBody>
          <a:bodyPr anchor="b">
            <a:normAutofit fontScale="90000"/>
          </a:bodyPr>
          <a:lstStyle/>
          <a:p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Police Responses to Terrorism and Violent Extremism ICSVE Training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902EC-8741-18A3-4ACE-9EE8E151E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99" y="2508105"/>
            <a:ext cx="6220495" cy="3632493"/>
          </a:xfrm>
        </p:spPr>
        <p:txBody>
          <a:bodyPr anchor="ctr">
            <a:normAutofit lnSpcReduction="10000"/>
          </a:bodyPr>
          <a:lstStyle/>
          <a:p>
            <a:r>
              <a:rPr lang="en-US" sz="2000" b="1" dirty="0"/>
              <a:t>Monday: Understanding Ideologies and Groups: Focus on Domestic Groups</a:t>
            </a:r>
            <a:endParaRPr lang="en-US" sz="2000" dirty="0"/>
          </a:p>
          <a:p>
            <a:r>
              <a:rPr lang="en-US" sz="2000" b="1" dirty="0"/>
              <a:t>Tuesday: Understanding Ideologies and Groups: Focus on International Groups</a:t>
            </a:r>
            <a:endParaRPr lang="en-US" sz="2000" dirty="0"/>
          </a:p>
          <a:p>
            <a:r>
              <a:rPr lang="en-US" sz="2000" b="1" dirty="0"/>
              <a:t>Wednesday: How Extremists Enter Communities: Matching Vulnerabilities and</a:t>
            </a:r>
            <a:r>
              <a:rPr lang="en-US" sz="2000" dirty="0"/>
              <a:t> </a:t>
            </a:r>
            <a:r>
              <a:rPr lang="en-US" sz="2000" b="1" dirty="0"/>
              <a:t>Motivations with Extremism</a:t>
            </a:r>
            <a:endParaRPr lang="en-US" sz="2000" dirty="0"/>
          </a:p>
          <a:p>
            <a:r>
              <a:rPr lang="en-US" sz="2000" b="1" dirty="0"/>
              <a:t>Thursday:</a:t>
            </a:r>
            <a:r>
              <a:rPr lang="en-US" sz="2000" dirty="0"/>
              <a:t> </a:t>
            </a:r>
            <a:r>
              <a:rPr lang="en-US" sz="2000" b="1" dirty="0"/>
              <a:t>What to Do About Extremism When It Takes Root &amp; Creating a</a:t>
            </a:r>
            <a:r>
              <a:rPr lang="en-US" sz="2000" dirty="0"/>
              <a:t> </a:t>
            </a:r>
            <a:r>
              <a:rPr lang="en-US" sz="2000" b="1" dirty="0"/>
              <a:t>Whole-of-Society, Public Health Systems-Based Response</a:t>
            </a:r>
            <a:endParaRPr lang="en-US" sz="2000" dirty="0"/>
          </a:p>
          <a:p>
            <a:r>
              <a:rPr lang="en-US" sz="2000" b="1" dirty="0"/>
              <a:t>Friday:</a:t>
            </a:r>
            <a:r>
              <a:rPr lang="en-US" sz="2000" dirty="0"/>
              <a:t> </a:t>
            </a:r>
            <a:r>
              <a:rPr lang="en-US" sz="2000" b="1" dirty="0"/>
              <a:t>Extremist Recruitment and Infiltration Practices in Law Enforcement</a:t>
            </a:r>
            <a:endParaRPr lang="en-US" sz="2000" dirty="0"/>
          </a:p>
          <a:p>
            <a:endParaRPr lang="en-US" sz="2000" dirty="0">
              <a:effectLst/>
              <a:latin typeface="CIDFont+F4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1ACF2F1-E9DE-8AE8-97C0-F0F07832E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0249" y="2092230"/>
            <a:ext cx="4301955" cy="258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DA979DCF-EB66-D79A-5582-F19CF3733E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84" y="4936154"/>
            <a:ext cx="4389120" cy="9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9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B3932-0EA8-2EE1-D14D-4F46C5BE4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Pre- Quiz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2ABC3C03-43E5-9DED-A388-606662091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3222745"/>
            <a:ext cx="11548872" cy="240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8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469D3B-7C1B-BC9C-30EB-767013D0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649" y="0"/>
            <a:ext cx="4368602" cy="1563589"/>
          </a:xfrm>
        </p:spPr>
        <p:txBody>
          <a:bodyPr anchor="b">
            <a:normAutofit fontScale="90000"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Extremism in Policing 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E3F19-0F3E-0658-3155-399BE8397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95555"/>
            <a:ext cx="5510462" cy="504073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Extremists – and their beliefs – have made their way into the ranks of law enforcement and the corrections sector nationwide.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actual numbers are impossible to assess but we know that 5 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those arrested for storming the Capitol building on January 6 were </a:t>
            </a:r>
            <a:r>
              <a:rPr lang="en-US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law enforcement officers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ADL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report i</a:t>
            </a:r>
            <a:r>
              <a:rPr lang="en-US" sz="16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ncludes 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members of law enforcement who are associated with or showed support for established extremist movements or groups during the past 10 years.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ADL found that when extremists exist in the police - 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anti-government and white supremacist beliefs are the most commonly held extremist beliefs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Three Percenters, Oath Keepers were most common but also included sovereign citizens.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Klan, white supremacists, Neo Nazis, less so, older trend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Q-Anon, Proud Boys new trends </a:t>
            </a:r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581A05E7-ADFB-825F-3B57-5EBD314AEE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16" r="18815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6955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28DB3-8DC6-8C04-987E-2922499AC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260" y="1188637"/>
            <a:ext cx="5852711" cy="1597228"/>
          </a:xfrm>
        </p:spPr>
        <p:txBody>
          <a:bodyPr>
            <a:normAutofit/>
          </a:bodyPr>
          <a:lstStyle/>
          <a:p>
            <a:r>
              <a:rPr lang="en-US" sz="5100" b="1">
                <a:latin typeface="Arial" panose="020B0604020202020204" pitchFamily="34" charset="0"/>
                <a:cs typeface="Arial" panose="020B0604020202020204" pitchFamily="34" charset="0"/>
              </a:rPr>
              <a:t>Oath Keepers Data Leak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604CB0E-43C4-9928-E64B-04F9D6F09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90" r="9105" b="1"/>
          <a:stretch/>
        </p:blipFill>
        <p:spPr>
          <a:xfrm>
            <a:off x="996560" y="1327966"/>
            <a:ext cx="3936967" cy="392510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A88D4-3D8E-8FF9-48DA-20AEDFEB6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5" y="2707819"/>
            <a:ext cx="6298569" cy="3523337"/>
          </a:xfrm>
        </p:spPr>
        <p:txBody>
          <a:bodyPr anchor="t">
            <a:normAutofit lnSpcReduction="10000"/>
          </a:bodyPr>
          <a:lstStyle/>
          <a:p>
            <a:r>
              <a:rPr lang="en-US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of August 8, 2022, ADL’s Center on Extremism has identified 373 individuals in the Oath Keepers database who are believed to be currently serving in law enforcement agencies across the country. </a:t>
            </a:r>
          </a:p>
          <a:p>
            <a:r>
              <a:rPr lang="en-US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Among these 373 law enforcement employees, they were holding a variety of positions, including officers, detectives, sergeants, lieutenants and captains.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Also </a:t>
            </a:r>
            <a:r>
              <a:rPr lang="en-US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identified individuals believed to be currently holding senior leadership positions within their respective agencies, including at least ten chiefs of police and eleven sheriffs.</a:t>
            </a:r>
          </a:p>
          <a:p>
            <a:endParaRPr lang="en-US" sz="1400" dirty="0"/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67E6BA5B-2F60-F00B-23F9-7CA65F7C21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57" y="5558182"/>
            <a:ext cx="2823586" cy="58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67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BBFA19-4CC4-14F1-95A2-EFC676CE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Why Do Violent Extremists Want Law Enforcement to Join Them?</a:t>
            </a:r>
          </a:p>
        </p:txBody>
      </p: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056" name="Rectangle 105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Rectangle 105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00E8-E1CD-ABED-DB71-12A6A0028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2" y="2330505"/>
            <a:ext cx="6556252" cy="4390335"/>
          </a:xfrm>
        </p:spPr>
        <p:txBody>
          <a:bodyPr anchor="ctr"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Law enforcement officers have: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Access to and training with weapons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Access to hard targets for insider attacks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Law enforcement members of violent extremist groups can: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discipline and structure within the group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 group members with weapons and tactical training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Lend the group legitimacy and an air of patriotism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Recruit others, including fellow law enforcement officers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Help in a future government takeover and/or race war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B812AD91-6092-6897-A505-000F8C7CA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423" y="1382863"/>
            <a:ext cx="4397433" cy="916814"/>
          </a:xfrm>
          <a:prstGeom prst="rect">
            <a:avLst/>
          </a:prstGeom>
        </p:spPr>
      </p:pic>
      <p:sp>
        <p:nvSpPr>
          <p:cNvPr id="1065" name="Rectangle 106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.C. Sheriff's officials investigating deputy seen wearing extremist  insignia at Costa Mesa protest - Los Angeles Times">
            <a:extLst>
              <a:ext uri="{FF2B5EF4-FFF2-40B4-BE49-F238E27FC236}">
                <a16:creationId xmlns:a16="http://schemas.microsoft.com/office/drawing/2014/main" id="{BA644289-304F-5091-29D4-501F72C4B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7585" y="3707894"/>
            <a:ext cx="4287244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089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4DD9D-77D6-C4D9-D6A3-D3CEF448E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0" y="1264762"/>
            <a:ext cx="2844800" cy="3588870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Do Law Enforcement Officers Join Violent Extremist Groups?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F5E09-B135-C0BA-0CF8-D53883F55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839" y="669363"/>
            <a:ext cx="4181412" cy="6016250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Belonging, purpose, dignity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Personal significance and recognition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Pursuit of the “noble cause” and (misguided) sense of patriotism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Outright racism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former members of law enforcement: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Camaraderie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Rank structure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Discipline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 conducive to posttraumatic stress symptoms</a:t>
            </a:r>
          </a:p>
          <a:p>
            <a:endParaRPr lang="en-US" sz="2000" dirty="0"/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063283BB-E8E3-CA6C-D710-16322B87B8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247" y="5702823"/>
            <a:ext cx="2823586" cy="588685"/>
          </a:xfrm>
          <a:prstGeom prst="rect">
            <a:avLst/>
          </a:prstGeom>
        </p:spPr>
      </p:pic>
      <p:pic>
        <p:nvPicPr>
          <p:cNvPr id="5" name="Picture 4" descr="A person holding a flag&#10;&#10;Description automatically generated">
            <a:extLst>
              <a:ext uri="{FF2B5EF4-FFF2-40B4-BE49-F238E27FC236}">
                <a16:creationId xmlns:a16="http://schemas.microsoft.com/office/drawing/2014/main" id="{76C11221-CCA8-8120-8ECF-5EA8D9C2F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247" y="825559"/>
            <a:ext cx="3215756" cy="434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7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29C2-67C8-430B-F0BE-FA6605FC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Let's Have A Racial War">
            <a:hlinkClick r:id="" action="ppaction://media"/>
            <a:extLst>
              <a:ext uri="{FF2B5EF4-FFF2-40B4-BE49-F238E27FC236}">
                <a16:creationId xmlns:a16="http://schemas.microsoft.com/office/drawing/2014/main" id="{D286E811-19B7-391C-9DC6-77FEAE1FEE9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2475" y="0"/>
            <a:ext cx="12047050" cy="680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5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7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669B2-5179-2A58-1141-DA998CBA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9635412" cy="89858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Preventing and Countering Violent Extremist Recruitment and Infiltration of Law Enforcement</a:t>
            </a:r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D8C138AF-FD7F-5CF0-EB31-F5909EECB9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906" y="5621448"/>
            <a:ext cx="5131088" cy="1069772"/>
          </a:xfrm>
          <a:prstGeom prst="rect">
            <a:avLst/>
          </a:prstGeom>
        </p:spPr>
      </p:pic>
      <p:pic>
        <p:nvPicPr>
          <p:cNvPr id="5" name="Picture 4" descr="A picture containing person, road, outdoor, street&#10;&#10;Description automatically generated">
            <a:extLst>
              <a:ext uri="{FF2B5EF4-FFF2-40B4-BE49-F238E27FC236}">
                <a16:creationId xmlns:a16="http://schemas.microsoft.com/office/drawing/2014/main" id="{95517B5C-BEDF-8B2B-C747-A04688B40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18" y="1928621"/>
            <a:ext cx="5821402" cy="4074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766256-8D1B-2ADA-6588-D8772282C376}"/>
              </a:ext>
            </a:extLst>
          </p:cNvPr>
          <p:cNvSpPr txBox="1"/>
          <p:nvPr/>
        </p:nvSpPr>
        <p:spPr>
          <a:xfrm>
            <a:off x="6703038" y="2082018"/>
            <a:ext cx="42488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Oversight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Internal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External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Intervention or Termination</a:t>
            </a:r>
          </a:p>
        </p:txBody>
      </p:sp>
    </p:spTree>
    <p:extLst>
      <p:ext uri="{BB962C8B-B14F-4D97-AF65-F5344CB8AC3E}">
        <p14:creationId xmlns:p14="http://schemas.microsoft.com/office/powerpoint/2010/main" val="632669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752B11-FA6D-9305-E301-D491BECF9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325369"/>
            <a:ext cx="5556739" cy="1956841"/>
          </a:xfrm>
        </p:spPr>
        <p:txBody>
          <a:bodyPr anchor="b">
            <a:normAutofit fontScale="90000"/>
          </a:bodyPr>
          <a:lstStyle/>
          <a:p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Prevention – Create and Disseminate Clear Policies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F9101-B749-7C11-26E8-7B5970AE3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2872899"/>
            <a:ext cx="5099161" cy="373047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the groups active in your area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Create a policy with clear guidelines prohibiting membership in violent extremist groups – generally and by names.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Circulate this policy widely among the force, on the website and social media to the community and encourage internal and external reporting of violations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 an intervention and termination policy and adhere to it fairly.</a:t>
            </a:r>
          </a:p>
        </p:txBody>
      </p:sp>
      <p:pic>
        <p:nvPicPr>
          <p:cNvPr id="5" name="Picture 4" descr="A picture containing person, military uniform, uniform, military&#10;&#10;Description automatically generated">
            <a:extLst>
              <a:ext uri="{FF2B5EF4-FFF2-40B4-BE49-F238E27FC236}">
                <a16:creationId xmlns:a16="http://schemas.microsoft.com/office/drawing/2014/main" id="{20B23C4F-6D6C-166D-4901-7AD626065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57" r="4659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4184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olice officers saluting&#10;&#10;Description automatically generated with medium confidence">
            <a:extLst>
              <a:ext uri="{FF2B5EF4-FFF2-40B4-BE49-F238E27FC236}">
                <a16:creationId xmlns:a16="http://schemas.microsoft.com/office/drawing/2014/main" id="{37047805-A1F3-3D51-9039-A37E1AD662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3" r="241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669B2-5179-2A58-1141-DA998CBA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0"/>
            <a:ext cx="5300908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Policy – The Police Officer Oath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66256-8D1B-2ADA-6588-D8772282C376}"/>
              </a:ext>
            </a:extLst>
          </p:cNvPr>
          <p:cNvSpPr txBox="1"/>
          <p:nvPr/>
        </p:nvSpPr>
        <p:spPr>
          <a:xfrm>
            <a:off x="222070" y="1685109"/>
            <a:ext cx="4947338" cy="4491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i="0" u="none" strike="noStrike" dirty="0">
                <a:effectLst/>
              </a:rPr>
              <a:t>“On my honor, I will never betray my integrity, my character or the public trust. I will treat all individuals with dignity and respect and ensure that my actions are dedicated to ensuring the safety of my community and the preservation of human life. I will always have the courage to hold myself and others accountable for our actions. I will always maintain the highest ethical standards and uphold the values of my community and the agency I serve.”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B68E0516-2164-364E-92BD-1D0B1A33B0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3" y="6098051"/>
            <a:ext cx="3448594" cy="7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65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555FA-2EC3-90C9-D6F3-6FCA1507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760242" cy="113369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Prevention: Good Recruitment Practices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E89FD3-441B-55A2-58A4-0FFB2481C5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3228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3DF61331-13ED-7AF2-A791-6A978F021F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757" y="6011052"/>
            <a:ext cx="4103043" cy="8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13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1E219F-8AEB-36E7-836B-0DA84FA4B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Countering: Good Monitoring Practices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5E378-D618-47D9-E48B-A415ACF4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8" y="2330505"/>
            <a:ext cx="5505281" cy="4211305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local laws allow, regularly check employees’ social media accounts with an eye toward symbols and language indicative of membership in a violent extremist group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aware of behavioral changes indicative of membership in a violent extremist group</a:t>
            </a:r>
          </a:p>
          <a:p>
            <a:endParaRPr lang="en-US" sz="20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in front of a flag&#10;&#10;Description automatically generated with low confidence">
            <a:extLst>
              <a:ext uri="{FF2B5EF4-FFF2-40B4-BE49-F238E27FC236}">
                <a16:creationId xmlns:a16="http://schemas.microsoft.com/office/drawing/2014/main" id="{0ABEA1BD-844F-2E34-827F-D61132621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346" y="709002"/>
            <a:ext cx="4395569" cy="2230751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CB4FBF06-9432-8C20-A7FA-2D6D0F6E4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482" y="4508865"/>
            <a:ext cx="4397433" cy="91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8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32D86-0E74-DACD-5648-12B2A13F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Countering: Reporting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2C8D8-11B1-6491-B16A-D080E4609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Establish a protocol by which officers or civilian department employees can report incidences of violent extremist behavior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Do they trust that the person they report will be treated fairly?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Do they know what will happen to the person they report?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Do they trust that they will not be retaliated against for reporting?</a:t>
            </a:r>
          </a:p>
        </p:txBody>
      </p:sp>
      <p:pic>
        <p:nvPicPr>
          <p:cNvPr id="6" name="Picture 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BD600899-A417-8BA0-3EA1-C2138167C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661304"/>
            <a:ext cx="4014216" cy="2767696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77E58536-E11C-823A-7FF0-53424FC03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4750777"/>
            <a:ext cx="3995928" cy="8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9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AA5FD3-177A-4313-B5D0-2DF4B344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82696" y="-3082698"/>
            <a:ext cx="6026299" cy="12191695"/>
          </a:xfrm>
          <a:custGeom>
            <a:avLst/>
            <a:gdLst>
              <a:gd name="connsiteX0" fmla="*/ 0 w 6026299"/>
              <a:gd name="connsiteY0" fmla="*/ 12190169 h 12191695"/>
              <a:gd name="connsiteX1" fmla="*/ 0 w 6026299"/>
              <a:gd name="connsiteY1" fmla="*/ 1217 h 12191695"/>
              <a:gd name="connsiteX2" fmla="*/ 169958 w 6026299"/>
              <a:gd name="connsiteY2" fmla="*/ 1217 h 12191695"/>
              <a:gd name="connsiteX3" fmla="*/ 169958 w 6026299"/>
              <a:gd name="connsiteY3" fmla="*/ 0 h 12191695"/>
              <a:gd name="connsiteX4" fmla="*/ 413807 w 6026299"/>
              <a:gd name="connsiteY4" fmla="*/ 0 h 12191695"/>
              <a:gd name="connsiteX5" fmla="*/ 675079 w 6026299"/>
              <a:gd name="connsiteY5" fmla="*/ 0 h 12191695"/>
              <a:gd name="connsiteX6" fmla="*/ 893165 w 6026299"/>
              <a:gd name="connsiteY6" fmla="*/ 0 h 12191695"/>
              <a:gd name="connsiteX7" fmla="*/ 925786 w 6026299"/>
              <a:gd name="connsiteY7" fmla="*/ 0 h 12191695"/>
              <a:gd name="connsiteX8" fmla="*/ 1581826 w 6026299"/>
              <a:gd name="connsiteY8" fmla="*/ 0 h 12191695"/>
              <a:gd name="connsiteX9" fmla="*/ 1590992 w 6026299"/>
              <a:gd name="connsiteY9" fmla="*/ 0 h 12191695"/>
              <a:gd name="connsiteX10" fmla="*/ 1685164 w 6026299"/>
              <a:gd name="connsiteY10" fmla="*/ 0 h 12191695"/>
              <a:gd name="connsiteX11" fmla="*/ 2806109 w 6026299"/>
              <a:gd name="connsiteY11" fmla="*/ 0 h 12191695"/>
              <a:gd name="connsiteX12" fmla="*/ 4807848 w 6026299"/>
              <a:gd name="connsiteY12" fmla="*/ 0 h 12191695"/>
              <a:gd name="connsiteX13" fmla="*/ 4824457 w 6026299"/>
              <a:gd name="connsiteY13" fmla="*/ 26661 h 12191695"/>
              <a:gd name="connsiteX14" fmla="*/ 6026299 w 6026299"/>
              <a:gd name="connsiteY14" fmla="*/ 6438338 h 12191695"/>
              <a:gd name="connsiteX15" fmla="*/ 4619169 w 6026299"/>
              <a:gd name="connsiteY15" fmla="*/ 11332719 h 12191695"/>
              <a:gd name="connsiteX16" fmla="*/ 4231307 w 6026299"/>
              <a:gd name="connsiteY16" fmla="*/ 12054097 h 12191695"/>
              <a:gd name="connsiteX17" fmla="*/ 4147408 w 6026299"/>
              <a:gd name="connsiteY17" fmla="*/ 12191695 h 12191695"/>
              <a:gd name="connsiteX18" fmla="*/ 2806109 w 6026299"/>
              <a:gd name="connsiteY18" fmla="*/ 12191695 h 12191695"/>
              <a:gd name="connsiteX19" fmla="*/ 1590992 w 6026299"/>
              <a:gd name="connsiteY19" fmla="*/ 12191695 h 12191695"/>
              <a:gd name="connsiteX20" fmla="*/ 1581826 w 6026299"/>
              <a:gd name="connsiteY20" fmla="*/ 12191695 h 12191695"/>
              <a:gd name="connsiteX21" fmla="*/ 1453643 w 6026299"/>
              <a:gd name="connsiteY21" fmla="*/ 12191695 h 12191695"/>
              <a:gd name="connsiteX22" fmla="*/ 925786 w 6026299"/>
              <a:gd name="connsiteY22" fmla="*/ 12191695 h 12191695"/>
              <a:gd name="connsiteX23" fmla="*/ 893165 w 6026299"/>
              <a:gd name="connsiteY23" fmla="*/ 12191695 h 12191695"/>
              <a:gd name="connsiteX24" fmla="*/ 675079 w 6026299"/>
              <a:gd name="connsiteY24" fmla="*/ 12191695 h 12191695"/>
              <a:gd name="connsiteX25" fmla="*/ 413807 w 6026299"/>
              <a:gd name="connsiteY25" fmla="*/ 12191695 h 12191695"/>
              <a:gd name="connsiteX26" fmla="*/ 169958 w 6026299"/>
              <a:gd name="connsiteY26" fmla="*/ 12191695 h 12191695"/>
              <a:gd name="connsiteX27" fmla="*/ 169958 w 6026299"/>
              <a:gd name="connsiteY27" fmla="*/ 12190169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26299" h="12191695">
                <a:moveTo>
                  <a:pt x="0" y="12190169"/>
                </a:moveTo>
                <a:lnTo>
                  <a:pt x="0" y="1217"/>
                </a:lnTo>
                <a:lnTo>
                  <a:pt x="169958" y="1217"/>
                </a:lnTo>
                <a:lnTo>
                  <a:pt x="169958" y="0"/>
                </a:lnTo>
                <a:lnTo>
                  <a:pt x="413807" y="0"/>
                </a:lnTo>
                <a:lnTo>
                  <a:pt x="675079" y="0"/>
                </a:lnTo>
                <a:lnTo>
                  <a:pt x="893165" y="0"/>
                </a:lnTo>
                <a:lnTo>
                  <a:pt x="925786" y="0"/>
                </a:lnTo>
                <a:lnTo>
                  <a:pt x="1581826" y="0"/>
                </a:lnTo>
                <a:lnTo>
                  <a:pt x="1590992" y="0"/>
                </a:lnTo>
                <a:lnTo>
                  <a:pt x="1685164" y="0"/>
                </a:lnTo>
                <a:lnTo>
                  <a:pt x="2806109" y="0"/>
                </a:lnTo>
                <a:lnTo>
                  <a:pt x="4807848" y="0"/>
                </a:lnTo>
                <a:lnTo>
                  <a:pt x="4824457" y="26661"/>
                </a:lnTo>
                <a:cubicBezTo>
                  <a:pt x="5595579" y="1341551"/>
                  <a:pt x="6026299" y="3721137"/>
                  <a:pt x="6026299" y="6438338"/>
                </a:cubicBezTo>
                <a:cubicBezTo>
                  <a:pt x="6026299" y="8833790"/>
                  <a:pt x="5329078" y="9960353"/>
                  <a:pt x="4619169" y="11332719"/>
                </a:cubicBezTo>
                <a:cubicBezTo>
                  <a:pt x="4489892" y="11582638"/>
                  <a:pt x="4361797" y="11827452"/>
                  <a:pt x="4231307" y="12054097"/>
                </a:cubicBezTo>
                <a:lnTo>
                  <a:pt x="4147408" y="12191695"/>
                </a:lnTo>
                <a:lnTo>
                  <a:pt x="2806109" y="12191695"/>
                </a:lnTo>
                <a:lnTo>
                  <a:pt x="1590992" y="12191695"/>
                </a:lnTo>
                <a:lnTo>
                  <a:pt x="1581826" y="12191695"/>
                </a:lnTo>
                <a:lnTo>
                  <a:pt x="1453643" y="12191695"/>
                </a:lnTo>
                <a:lnTo>
                  <a:pt x="925786" y="12191695"/>
                </a:lnTo>
                <a:lnTo>
                  <a:pt x="893165" y="12191695"/>
                </a:lnTo>
                <a:lnTo>
                  <a:pt x="675079" y="12191695"/>
                </a:lnTo>
                <a:lnTo>
                  <a:pt x="413807" y="12191695"/>
                </a:lnTo>
                <a:lnTo>
                  <a:pt x="169958" y="12191695"/>
                </a:lnTo>
                <a:lnTo>
                  <a:pt x="169958" y="12190169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A741C2-AB82-4BF5-9324-5D0B56A3D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329ABC-161B-E518-9508-AB434A42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223" y="442913"/>
            <a:ext cx="9703253" cy="1344612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Countering: Community Feedback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CD46807-BF17-4E5D-90A8-A062604C0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F0A8EE-07AB-B8FB-9AD0-36502CF962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125028"/>
              </p:ext>
            </p:extLst>
          </p:nvPr>
        </p:nvGraphicFramePr>
        <p:xfrm>
          <a:off x="1304212" y="2017634"/>
          <a:ext cx="9583265" cy="4307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47AD5EF8-F5BE-A51A-5888-40B5DC925E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016" y="154174"/>
            <a:ext cx="4103043" cy="8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26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354B2A-4019-A2C3-C7F9-0D447CA75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>
                <a:latin typeface="Calibri" panose="020F0502020204030204" pitchFamily="34" charset="0"/>
                <a:cs typeface="Calibri" panose="020F0502020204030204" pitchFamily="34" charset="0"/>
              </a:rPr>
              <a:t>Fire, Sanction or Rehabilitate?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3ABA9-3CB8-7CEA-1DE5-E55869916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793" y="2071315"/>
            <a:ext cx="7255240" cy="4548145"/>
          </a:xfrm>
        </p:spPr>
        <p:txBody>
          <a:bodyPr anchor="t">
            <a:normAutofit/>
          </a:bodyPr>
          <a:lstStyle/>
          <a:p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ADL report on extremism in police forces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states: “</a:t>
            </a:r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Additionally, of the officers exposed as extremists in our research, 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qual numbers were forced out of their jobs as were allowed to keep their jobs or reassigned with full pay.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at least two cases, officers terminated for extremism were rehired by another agency, and 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 least one officer who resigned amidst accusations of extremism was hired by another agency.</a:t>
            </a:r>
          </a:p>
          <a:p>
            <a:endParaRPr lang="en-US" sz="2200" dirty="0"/>
          </a:p>
        </p:txBody>
      </p:sp>
      <p:pic>
        <p:nvPicPr>
          <p:cNvPr id="5" name="Picture 4" descr="A group of men in black uniforms&#10;&#10;Description automatically generated with low confidence">
            <a:extLst>
              <a:ext uri="{FF2B5EF4-FFF2-40B4-BE49-F238E27FC236}">
                <a16:creationId xmlns:a16="http://schemas.microsoft.com/office/drawing/2014/main" id="{1C515CEF-04D6-18A8-1B9D-150CA6DC17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25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09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27FF48C-AF46-4D52-998F-ED0BDDEE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9000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FAFC8-E751-4C51-75AA-65DB04F6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5338194" cy="1322888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Countering: Zero Tolerance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1E97C-03AF-45AD-E5AD-CE98E18B6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2194101"/>
            <a:ext cx="6148656" cy="4154448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Zero tolerance policies are risky!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Are you sending an individual with weapons training and a newfound anti-government grievance out into the community or to be hired by another law enforcement department?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firing a violent extremist within your department also sends a dangerous message to other officers and to the community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Not-quite zero tolerance is not the same thing as tolerance…</a:t>
            </a:r>
          </a:p>
        </p:txBody>
      </p:sp>
      <p:pic>
        <p:nvPicPr>
          <p:cNvPr id="6" name="Picture 5" descr="A group of police officers&#10;&#10;Description automatically generated with medium confidence">
            <a:extLst>
              <a:ext uri="{FF2B5EF4-FFF2-40B4-BE49-F238E27FC236}">
                <a16:creationId xmlns:a16="http://schemas.microsoft.com/office/drawing/2014/main" id="{CA4D3278-8464-CCFD-2ED3-7C183326F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763" y="228765"/>
            <a:ext cx="4657474" cy="3027357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CE5EE3B2-AD26-7A93-F24C-DCA93A5F2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12" y="3601878"/>
            <a:ext cx="3740887" cy="7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70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4F07C-0732-8C8A-832D-505AAA8C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00" y="457201"/>
            <a:ext cx="6558536" cy="1356609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 Middle-Ground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CBB49-ECE5-DA06-39C4-1227A8BFE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00" y="1813810"/>
            <a:ext cx="7043416" cy="458656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 strike, zero tolerance policies may not be the best approach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Neither is complete tolerance of such behavior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Middle-Ground Approach: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Create an effective reporting system through which officers, civilian employees, and community members can report violent extremist behavior among officers without fear of retaliation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Investigate the allegation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Offer the officer an opportunity to receive counseling and change their behavior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Release the officer if they refuse or do not cooperate with such remedies – and warn future employers of the reason they left your department</a:t>
            </a:r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7C831D63-BA52-A56A-3EB3-4FE1FA499C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031" y="5489790"/>
            <a:ext cx="3712869" cy="774090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52C0A97-EF54-E60B-66C1-CEA599525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658" y="1291702"/>
            <a:ext cx="4216242" cy="351998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A65989E-BBD5-44D7-AA86-7AFD5D46B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66000">
                <a:srgbClr val="000000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1A2881-D8D7-4A7D-ACA3-E9F849F8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6400800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66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7D08B-E1C0-35FC-5D3F-7DD0D5F13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162072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Policing Plans for Action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886B1-B0B8-9BEF-2613-88A8D4C07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90" y="1945153"/>
            <a:ext cx="8906510" cy="4879828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and know the groups active in your area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 a recruitment protocol – including checking social media and home checks as state law/department policy allows.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 clear policy guidelines forbidding membership in such groups.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 a social media policy reminding LE they are representing their state and local community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Regularly monitor your force, news stories, social media reports, and review their social media posts as state law/dept policy allows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 Establish a reporting system for officers and civilian department employees and community members including reporting social media concerns.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 a policy monitoring use of department equipment.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Every officer knows the policy regarding violent extremist behavior, membership and support for violent extremism.</a:t>
            </a:r>
          </a:p>
        </p:txBody>
      </p:sp>
      <p:pic>
        <p:nvPicPr>
          <p:cNvPr id="6" name="Picture 5" descr="A person standing next to a satellite&#10;&#10;Description automatically generated with low confidence">
            <a:extLst>
              <a:ext uri="{FF2B5EF4-FFF2-40B4-BE49-F238E27FC236}">
                <a16:creationId xmlns:a16="http://schemas.microsoft.com/office/drawing/2014/main" id="{152ABE48-93EF-B49E-1C3C-937727F2C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00" y="165569"/>
            <a:ext cx="3699510" cy="2409249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2314148D-C460-99B9-4BCC-30A70EEFF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782" y="5591835"/>
            <a:ext cx="3995928" cy="8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6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C5D00C-3190-0346-6F32-405DE553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Post-Quiz</a:t>
            </a:r>
          </a:p>
        </p:txBody>
      </p:sp>
      <p:pic>
        <p:nvPicPr>
          <p:cNvPr id="24" name="Picture 23" descr="Logo&#10;&#10;Description automatically generated with medium confidence">
            <a:extLst>
              <a:ext uri="{FF2B5EF4-FFF2-40B4-BE49-F238E27FC236}">
                <a16:creationId xmlns:a16="http://schemas.microsoft.com/office/drawing/2014/main" id="{160B3E70-247F-274E-A3A9-1CBC84554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54" y="3218221"/>
            <a:ext cx="5890555" cy="122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82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C5D00C-3190-0346-6F32-405DE553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1E76-6B8C-E7AB-230B-32DF493B7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1"/>
            <a:ext cx="7184972" cy="4957526"/>
          </a:xfrm>
        </p:spPr>
        <p:txBody>
          <a:bodyPr anchor="ctr">
            <a:norm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Anne Speckhard: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Anne.Speckhard@ICSVE.org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ICSVE website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www.ICSVE.org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ICSVE Research Reports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https://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www.icsve.org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/publications/research-reports/ 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ICSVE Training Events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https://www.icsve.org/news/icsve-events/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ICSVE Training Resources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https://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www.icsve.org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/p-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cve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-training-resources/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ICSVE YouTube Play lists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www.youtube.com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/@ICSVE/playlists</a:t>
            </a:r>
          </a:p>
        </p:txBody>
      </p:sp>
      <p:pic>
        <p:nvPicPr>
          <p:cNvPr id="24" name="Picture 23" descr="Logo&#10;&#10;Description automatically generated with medium confidence">
            <a:extLst>
              <a:ext uri="{FF2B5EF4-FFF2-40B4-BE49-F238E27FC236}">
                <a16:creationId xmlns:a16="http://schemas.microsoft.com/office/drawing/2014/main" id="{160B3E70-247F-274E-A3A9-1CBC845549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54" y="5461549"/>
            <a:ext cx="5890555" cy="12281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DBE264-D826-7F10-2A26-72D5D981D177}"/>
              </a:ext>
            </a:extLst>
          </p:cNvPr>
          <p:cNvSpPr txBox="1"/>
          <p:nvPr/>
        </p:nvSpPr>
        <p:spPr>
          <a:xfrm>
            <a:off x="4584488" y="368300"/>
            <a:ext cx="5981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This project is funded by the U.S. Department of Homeland Security’s Center for Prevention Programs and Partnerships, opportunity number DHS-22-TTP-132-00-01”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13152</TotalTime>
  <Words>1542</Words>
  <Application>Microsoft Macintosh PowerPoint</Application>
  <PresentationFormat>Widescreen</PresentationFormat>
  <Paragraphs>126</Paragraphs>
  <Slides>21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Meiryo</vt:lpstr>
      <vt:lpstr>Arial</vt:lpstr>
      <vt:lpstr>Calibri</vt:lpstr>
      <vt:lpstr>Calibri Light</vt:lpstr>
      <vt:lpstr>CIDFont+F4</vt:lpstr>
      <vt:lpstr>Georgia</vt:lpstr>
      <vt:lpstr>YahooSans VF</vt:lpstr>
      <vt:lpstr>Office Theme</vt:lpstr>
      <vt:lpstr>Extremist Recruitment and Infiltration Practices in Law Enforcement</vt:lpstr>
      <vt:lpstr>Police Responses to Terrorism and Violent Extremism ICSVE Training Outline</vt:lpstr>
      <vt:lpstr>Pre- Quiz</vt:lpstr>
      <vt:lpstr>Extremism in Policing </vt:lpstr>
      <vt:lpstr>Oath Keepers Data Leak</vt:lpstr>
      <vt:lpstr>Why Do Violent Extremists Want Law Enforcement to Join Them?</vt:lpstr>
      <vt:lpstr>Why Do Law Enforcement Officers Join Violent Extremist Groups?</vt:lpstr>
      <vt:lpstr>PowerPoint Presentation</vt:lpstr>
      <vt:lpstr>Preventing and Countering Violent Extremist Recruitment and Infiltration of Law Enforcement</vt:lpstr>
      <vt:lpstr>Prevention – Create and Disseminate Clear Policies</vt:lpstr>
      <vt:lpstr>Policy – The Police Officer Oath</vt:lpstr>
      <vt:lpstr>Prevention: Good Recruitment Practices</vt:lpstr>
      <vt:lpstr>Countering: Good Monitoring Practices</vt:lpstr>
      <vt:lpstr>Countering: Reporting</vt:lpstr>
      <vt:lpstr>Countering: Community Feedback</vt:lpstr>
      <vt:lpstr>Fire, Sanction or Rehabilitate?</vt:lpstr>
      <vt:lpstr>Countering: Zero Tolerance Policies</vt:lpstr>
      <vt:lpstr>A Middle-Ground Solution</vt:lpstr>
      <vt:lpstr>Policing Plans for Action</vt:lpstr>
      <vt:lpstr>Post-Quiz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Ideologies &amp; Groups – Part 1</dc:title>
  <dc:creator>Molly Deborah Ellenberg</dc:creator>
  <cp:lastModifiedBy>Anne Speckhard</cp:lastModifiedBy>
  <cp:revision>137</cp:revision>
  <dcterms:created xsi:type="dcterms:W3CDTF">2022-11-09T13:33:02Z</dcterms:created>
  <dcterms:modified xsi:type="dcterms:W3CDTF">2024-03-12T18:19:25Z</dcterms:modified>
</cp:coreProperties>
</file>